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51E91-10DA-423C-972E-0C0FB7E42499}" v="1863" dt="2023-02-03T14:43:36.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3" d="100"/>
          <a:sy n="73"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7EF7D-CF3A-46E3-B2D1-B04C93A25953}"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0FF824C5-8F8B-4437-957A-D3DF1164ABC0}">
      <dgm:prSet/>
      <dgm:spPr/>
      <dgm:t>
        <a:bodyPr/>
        <a:lstStyle/>
        <a:p>
          <a:r>
            <a:rPr lang="en-GB" baseline="0" dirty="0">
              <a:latin typeface="Arial Nova"/>
            </a:rPr>
            <a:t>Within the first few years of their life, children typically develop speech rapidly. In a relatively short time period, children go from babbling to talking in full sentences. </a:t>
          </a:r>
          <a:endParaRPr lang="en-US" dirty="0">
            <a:latin typeface="Arial Nova"/>
          </a:endParaRPr>
        </a:p>
      </dgm:t>
    </dgm:pt>
    <dgm:pt modelId="{7CF08560-99A1-43A7-A8AF-7395B58BC8CF}" type="parTrans" cxnId="{DA3FB160-3F53-483F-8881-A142F918A54C}">
      <dgm:prSet/>
      <dgm:spPr/>
      <dgm:t>
        <a:bodyPr/>
        <a:lstStyle/>
        <a:p>
          <a:endParaRPr lang="en-US"/>
        </a:p>
      </dgm:t>
    </dgm:pt>
    <dgm:pt modelId="{7679FE61-FD9B-4006-B92B-3AD657D10749}" type="sibTrans" cxnId="{DA3FB160-3F53-483F-8881-A142F918A54C}">
      <dgm:prSet/>
      <dgm:spPr/>
      <dgm:t>
        <a:bodyPr/>
        <a:lstStyle/>
        <a:p>
          <a:endParaRPr lang="en-US"/>
        </a:p>
      </dgm:t>
    </dgm:pt>
    <dgm:pt modelId="{F77D16EC-3731-45E0-8F70-0370DBD1C8E6}">
      <dgm:prSet/>
      <dgm:spPr/>
      <dgm:t>
        <a:bodyPr/>
        <a:lstStyle/>
        <a:p>
          <a:r>
            <a:rPr lang="en-GB" baseline="0" dirty="0">
              <a:latin typeface="Arial Nova"/>
            </a:rPr>
            <a:t>Lots of this speech is related to language they are familiar with and hear regularly. Exposing children to a vast range of language is a key indicator in how they develop and progress as they grow. </a:t>
          </a:r>
          <a:endParaRPr lang="en-US" dirty="0">
            <a:latin typeface="Arial Nova"/>
          </a:endParaRPr>
        </a:p>
      </dgm:t>
    </dgm:pt>
    <dgm:pt modelId="{58EDF60D-3079-43D9-98AA-94CD93C554D2}" type="parTrans" cxnId="{3E016A16-50B3-4244-B850-F632F14E3CB9}">
      <dgm:prSet/>
      <dgm:spPr/>
      <dgm:t>
        <a:bodyPr/>
        <a:lstStyle/>
        <a:p>
          <a:endParaRPr lang="en-US"/>
        </a:p>
      </dgm:t>
    </dgm:pt>
    <dgm:pt modelId="{7B917753-5FA0-4356-A4B7-E81EA2D4D282}" type="sibTrans" cxnId="{3E016A16-50B3-4244-B850-F632F14E3CB9}">
      <dgm:prSet/>
      <dgm:spPr/>
      <dgm:t>
        <a:bodyPr/>
        <a:lstStyle/>
        <a:p>
          <a:endParaRPr lang="en-US"/>
        </a:p>
      </dgm:t>
    </dgm:pt>
    <dgm:pt modelId="{1DF4072A-1F22-46E7-8648-3B2E14BC1CF7}">
      <dgm:prSet/>
      <dgm:spPr/>
      <dgm:t>
        <a:bodyPr/>
        <a:lstStyle/>
        <a:p>
          <a:pPr rtl="0"/>
          <a:r>
            <a:rPr lang="en-GB" baseline="0" dirty="0">
              <a:latin typeface="Arial Nova"/>
            </a:rPr>
            <a:t>There is lots of research into early development of language and how you can encourage this. </a:t>
          </a:r>
          <a:r>
            <a:rPr lang="en-GB" dirty="0">
              <a:latin typeface="Arial Nova"/>
            </a:rPr>
            <a:t> Typically, children who have heard more words and are spoken to with correctly modelled language make considerably more progress than other children. </a:t>
          </a:r>
          <a:endParaRPr lang="en-US" dirty="0">
            <a:latin typeface="Arial Nova"/>
          </a:endParaRPr>
        </a:p>
      </dgm:t>
    </dgm:pt>
    <dgm:pt modelId="{CB2185E3-DCCD-4A6C-9D5E-067A4AF586F4}" type="parTrans" cxnId="{A02624EB-AB58-4DC7-B2D4-83D9CEAC8506}">
      <dgm:prSet/>
      <dgm:spPr/>
      <dgm:t>
        <a:bodyPr/>
        <a:lstStyle/>
        <a:p>
          <a:endParaRPr lang="en-US"/>
        </a:p>
      </dgm:t>
    </dgm:pt>
    <dgm:pt modelId="{892C2A7A-F013-484A-928D-D8CC898A63C8}" type="sibTrans" cxnId="{A02624EB-AB58-4DC7-B2D4-83D9CEAC8506}">
      <dgm:prSet/>
      <dgm:spPr/>
      <dgm:t>
        <a:bodyPr/>
        <a:lstStyle/>
        <a:p>
          <a:endParaRPr lang="en-US"/>
        </a:p>
      </dgm:t>
    </dgm:pt>
    <dgm:pt modelId="{39973E13-F25B-46A4-930C-D579AC0A256D}" type="pres">
      <dgm:prSet presAssocID="{7DB7EF7D-CF3A-46E3-B2D1-B04C93A25953}" presName="linear" presStyleCnt="0">
        <dgm:presLayoutVars>
          <dgm:animLvl val="lvl"/>
          <dgm:resizeHandles val="exact"/>
        </dgm:presLayoutVars>
      </dgm:prSet>
      <dgm:spPr/>
      <dgm:t>
        <a:bodyPr/>
        <a:lstStyle/>
        <a:p>
          <a:endParaRPr lang="en-US"/>
        </a:p>
      </dgm:t>
    </dgm:pt>
    <dgm:pt modelId="{11D9434F-D971-4239-A6F4-FD860B614459}" type="pres">
      <dgm:prSet presAssocID="{0FF824C5-8F8B-4437-957A-D3DF1164ABC0}" presName="parentText" presStyleLbl="node1" presStyleIdx="0" presStyleCnt="3">
        <dgm:presLayoutVars>
          <dgm:chMax val="0"/>
          <dgm:bulletEnabled val="1"/>
        </dgm:presLayoutVars>
      </dgm:prSet>
      <dgm:spPr/>
      <dgm:t>
        <a:bodyPr/>
        <a:lstStyle/>
        <a:p>
          <a:endParaRPr lang="en-US"/>
        </a:p>
      </dgm:t>
    </dgm:pt>
    <dgm:pt modelId="{F3633FB2-4726-41F5-A570-33D6D7B78FD3}" type="pres">
      <dgm:prSet presAssocID="{7679FE61-FD9B-4006-B92B-3AD657D10749}" presName="spacer" presStyleCnt="0"/>
      <dgm:spPr/>
    </dgm:pt>
    <dgm:pt modelId="{A0F41CF7-5666-4D6D-8180-3B872C4B0DD2}" type="pres">
      <dgm:prSet presAssocID="{F77D16EC-3731-45E0-8F70-0370DBD1C8E6}" presName="parentText" presStyleLbl="node1" presStyleIdx="1" presStyleCnt="3">
        <dgm:presLayoutVars>
          <dgm:chMax val="0"/>
          <dgm:bulletEnabled val="1"/>
        </dgm:presLayoutVars>
      </dgm:prSet>
      <dgm:spPr/>
      <dgm:t>
        <a:bodyPr/>
        <a:lstStyle/>
        <a:p>
          <a:endParaRPr lang="en-US"/>
        </a:p>
      </dgm:t>
    </dgm:pt>
    <dgm:pt modelId="{BC98EFD1-F6F6-4D5E-929C-CFB818D71A25}" type="pres">
      <dgm:prSet presAssocID="{7B917753-5FA0-4356-A4B7-E81EA2D4D282}" presName="spacer" presStyleCnt="0"/>
      <dgm:spPr/>
    </dgm:pt>
    <dgm:pt modelId="{B1998180-B035-423A-80E6-927C9B504116}" type="pres">
      <dgm:prSet presAssocID="{1DF4072A-1F22-46E7-8648-3B2E14BC1CF7}" presName="parentText" presStyleLbl="node1" presStyleIdx="2" presStyleCnt="3">
        <dgm:presLayoutVars>
          <dgm:chMax val="0"/>
          <dgm:bulletEnabled val="1"/>
        </dgm:presLayoutVars>
      </dgm:prSet>
      <dgm:spPr/>
      <dgm:t>
        <a:bodyPr/>
        <a:lstStyle/>
        <a:p>
          <a:endParaRPr lang="en-US"/>
        </a:p>
      </dgm:t>
    </dgm:pt>
  </dgm:ptLst>
  <dgm:cxnLst>
    <dgm:cxn modelId="{A02624EB-AB58-4DC7-B2D4-83D9CEAC8506}" srcId="{7DB7EF7D-CF3A-46E3-B2D1-B04C93A25953}" destId="{1DF4072A-1F22-46E7-8648-3B2E14BC1CF7}" srcOrd="2" destOrd="0" parTransId="{CB2185E3-DCCD-4A6C-9D5E-067A4AF586F4}" sibTransId="{892C2A7A-F013-484A-928D-D8CC898A63C8}"/>
    <dgm:cxn modelId="{4A0B9319-90C1-4C21-A347-B54606E73E7B}" type="presOf" srcId="{1DF4072A-1F22-46E7-8648-3B2E14BC1CF7}" destId="{B1998180-B035-423A-80E6-927C9B504116}" srcOrd="0" destOrd="0" presId="urn:microsoft.com/office/officeart/2005/8/layout/vList2"/>
    <dgm:cxn modelId="{74710B85-981E-4DA4-91E3-FBB9B68B6901}" type="presOf" srcId="{F77D16EC-3731-45E0-8F70-0370DBD1C8E6}" destId="{A0F41CF7-5666-4D6D-8180-3B872C4B0DD2}" srcOrd="0" destOrd="0" presId="urn:microsoft.com/office/officeart/2005/8/layout/vList2"/>
    <dgm:cxn modelId="{3E016A16-50B3-4244-B850-F632F14E3CB9}" srcId="{7DB7EF7D-CF3A-46E3-B2D1-B04C93A25953}" destId="{F77D16EC-3731-45E0-8F70-0370DBD1C8E6}" srcOrd="1" destOrd="0" parTransId="{58EDF60D-3079-43D9-98AA-94CD93C554D2}" sibTransId="{7B917753-5FA0-4356-A4B7-E81EA2D4D282}"/>
    <dgm:cxn modelId="{A916F4A9-4D3B-4724-BF80-E62D9DA00833}" type="presOf" srcId="{0FF824C5-8F8B-4437-957A-D3DF1164ABC0}" destId="{11D9434F-D971-4239-A6F4-FD860B614459}" srcOrd="0" destOrd="0" presId="urn:microsoft.com/office/officeart/2005/8/layout/vList2"/>
    <dgm:cxn modelId="{DA3FB160-3F53-483F-8881-A142F918A54C}" srcId="{7DB7EF7D-CF3A-46E3-B2D1-B04C93A25953}" destId="{0FF824C5-8F8B-4437-957A-D3DF1164ABC0}" srcOrd="0" destOrd="0" parTransId="{7CF08560-99A1-43A7-A8AF-7395B58BC8CF}" sibTransId="{7679FE61-FD9B-4006-B92B-3AD657D10749}"/>
    <dgm:cxn modelId="{15C0677A-C08E-4148-B187-247FFE1A0E9B}" type="presOf" srcId="{7DB7EF7D-CF3A-46E3-B2D1-B04C93A25953}" destId="{39973E13-F25B-46A4-930C-D579AC0A256D}" srcOrd="0" destOrd="0" presId="urn:microsoft.com/office/officeart/2005/8/layout/vList2"/>
    <dgm:cxn modelId="{7A5B166B-6D89-424C-A0B7-9F4B29AE7654}" type="presParOf" srcId="{39973E13-F25B-46A4-930C-D579AC0A256D}" destId="{11D9434F-D971-4239-A6F4-FD860B614459}" srcOrd="0" destOrd="0" presId="urn:microsoft.com/office/officeart/2005/8/layout/vList2"/>
    <dgm:cxn modelId="{AF209C7C-82FF-48E7-B483-12086408D168}" type="presParOf" srcId="{39973E13-F25B-46A4-930C-D579AC0A256D}" destId="{F3633FB2-4726-41F5-A570-33D6D7B78FD3}" srcOrd="1" destOrd="0" presId="urn:microsoft.com/office/officeart/2005/8/layout/vList2"/>
    <dgm:cxn modelId="{C1EB01D5-71AA-4E1E-8371-8E71E9C9D1BC}" type="presParOf" srcId="{39973E13-F25B-46A4-930C-D579AC0A256D}" destId="{A0F41CF7-5666-4D6D-8180-3B872C4B0DD2}" srcOrd="2" destOrd="0" presId="urn:microsoft.com/office/officeart/2005/8/layout/vList2"/>
    <dgm:cxn modelId="{18F1F16C-3479-4C47-A865-A6BA7650E2B0}" type="presParOf" srcId="{39973E13-F25B-46A4-930C-D579AC0A256D}" destId="{BC98EFD1-F6F6-4D5E-929C-CFB818D71A25}" srcOrd="3" destOrd="0" presId="urn:microsoft.com/office/officeart/2005/8/layout/vList2"/>
    <dgm:cxn modelId="{9FDCEF3A-AD20-4650-93A7-A70204D561C3}" type="presParOf" srcId="{39973E13-F25B-46A4-930C-D579AC0A256D}" destId="{B1998180-B035-423A-80E6-927C9B50411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3C7094-98A4-43FD-BA02-1951AA24BD5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2F31381-D57B-4FFB-8BA5-55D098EF0BDF}">
      <dgm:prSet/>
      <dgm:spPr/>
      <dgm:t>
        <a:bodyPr/>
        <a:lstStyle/>
        <a:p>
          <a:r>
            <a:rPr lang="en-GB" baseline="0"/>
            <a:t>Some of the children in our class are fortunate to being exposed to multiple languages in their daily life. Lots of children have learnt or regularly speak a language other than English at home. </a:t>
          </a:r>
          <a:endParaRPr lang="en-US"/>
        </a:p>
      </dgm:t>
    </dgm:pt>
    <dgm:pt modelId="{94CDD70D-D5CE-49BE-980B-BA6D384619FE}" type="parTrans" cxnId="{FEB3F2FD-31DE-44D4-86FD-5B6387A039C0}">
      <dgm:prSet/>
      <dgm:spPr/>
      <dgm:t>
        <a:bodyPr/>
        <a:lstStyle/>
        <a:p>
          <a:endParaRPr lang="en-US"/>
        </a:p>
      </dgm:t>
    </dgm:pt>
    <dgm:pt modelId="{BF032C30-7D94-49CA-9B38-3C6A6E661FA7}" type="sibTrans" cxnId="{FEB3F2FD-31DE-44D4-86FD-5B6387A039C0}">
      <dgm:prSet/>
      <dgm:spPr/>
      <dgm:t>
        <a:bodyPr/>
        <a:lstStyle/>
        <a:p>
          <a:endParaRPr lang="en-US"/>
        </a:p>
      </dgm:t>
    </dgm:pt>
    <dgm:pt modelId="{B1A711A8-F9F3-4F34-A6C3-8D7CC469BFE4}">
      <dgm:prSet/>
      <dgm:spPr/>
      <dgm:t>
        <a:bodyPr/>
        <a:lstStyle/>
        <a:p>
          <a:r>
            <a:rPr lang="en-GB" baseline="0"/>
            <a:t>It is important to mention that we would encourage you to continue using your native language with your child as well as speaking English. Young children absorb new language quickly and with ease in comparison to adults – if you are wanting your child to become fluent in another language this is the time to do so!</a:t>
          </a:r>
          <a:endParaRPr lang="en-US"/>
        </a:p>
      </dgm:t>
    </dgm:pt>
    <dgm:pt modelId="{48B66646-DC83-46FC-B575-6B30EBD1ADD4}" type="parTrans" cxnId="{27F755C9-A0FE-4715-BD16-FF642DAE918E}">
      <dgm:prSet/>
      <dgm:spPr/>
      <dgm:t>
        <a:bodyPr/>
        <a:lstStyle/>
        <a:p>
          <a:endParaRPr lang="en-US"/>
        </a:p>
      </dgm:t>
    </dgm:pt>
    <dgm:pt modelId="{038894B4-92A6-49A9-84AB-2AD48DF277B8}" type="sibTrans" cxnId="{27F755C9-A0FE-4715-BD16-FF642DAE918E}">
      <dgm:prSet/>
      <dgm:spPr/>
      <dgm:t>
        <a:bodyPr/>
        <a:lstStyle/>
        <a:p>
          <a:endParaRPr lang="en-US"/>
        </a:p>
      </dgm:t>
    </dgm:pt>
    <dgm:pt modelId="{E1158B14-7BA1-4E91-81CB-73729EBB74FC}" type="pres">
      <dgm:prSet presAssocID="{003C7094-98A4-43FD-BA02-1951AA24BD59}" presName="hierChild1" presStyleCnt="0">
        <dgm:presLayoutVars>
          <dgm:chPref val="1"/>
          <dgm:dir/>
          <dgm:animOne val="branch"/>
          <dgm:animLvl val="lvl"/>
          <dgm:resizeHandles/>
        </dgm:presLayoutVars>
      </dgm:prSet>
      <dgm:spPr/>
      <dgm:t>
        <a:bodyPr/>
        <a:lstStyle/>
        <a:p>
          <a:endParaRPr lang="en-US"/>
        </a:p>
      </dgm:t>
    </dgm:pt>
    <dgm:pt modelId="{3E7CA220-EDA6-4D7E-BEEC-265CCC660C9F}" type="pres">
      <dgm:prSet presAssocID="{52F31381-D57B-4FFB-8BA5-55D098EF0BDF}" presName="hierRoot1" presStyleCnt="0"/>
      <dgm:spPr/>
    </dgm:pt>
    <dgm:pt modelId="{914C6AF1-072C-465F-A2A6-454B96AEEBE8}" type="pres">
      <dgm:prSet presAssocID="{52F31381-D57B-4FFB-8BA5-55D098EF0BDF}" presName="composite" presStyleCnt="0"/>
      <dgm:spPr/>
    </dgm:pt>
    <dgm:pt modelId="{C1C9B112-0323-4DB7-B628-90DC3125A62C}" type="pres">
      <dgm:prSet presAssocID="{52F31381-D57B-4FFB-8BA5-55D098EF0BDF}" presName="background" presStyleLbl="node0" presStyleIdx="0" presStyleCnt="2"/>
      <dgm:spPr/>
    </dgm:pt>
    <dgm:pt modelId="{DC855E91-A3FC-4669-998F-36B9948FDBDD}" type="pres">
      <dgm:prSet presAssocID="{52F31381-D57B-4FFB-8BA5-55D098EF0BDF}" presName="text" presStyleLbl="fgAcc0" presStyleIdx="0" presStyleCnt="2">
        <dgm:presLayoutVars>
          <dgm:chPref val="3"/>
        </dgm:presLayoutVars>
      </dgm:prSet>
      <dgm:spPr/>
      <dgm:t>
        <a:bodyPr/>
        <a:lstStyle/>
        <a:p>
          <a:endParaRPr lang="en-US"/>
        </a:p>
      </dgm:t>
    </dgm:pt>
    <dgm:pt modelId="{06017F17-0668-4205-A133-260CC79431FB}" type="pres">
      <dgm:prSet presAssocID="{52F31381-D57B-4FFB-8BA5-55D098EF0BDF}" presName="hierChild2" presStyleCnt="0"/>
      <dgm:spPr/>
    </dgm:pt>
    <dgm:pt modelId="{6E4AD394-6768-4B5A-AC2F-20355806C955}" type="pres">
      <dgm:prSet presAssocID="{B1A711A8-F9F3-4F34-A6C3-8D7CC469BFE4}" presName="hierRoot1" presStyleCnt="0"/>
      <dgm:spPr/>
    </dgm:pt>
    <dgm:pt modelId="{6CDF979F-7F6A-4901-A0F3-0768FD99BF4D}" type="pres">
      <dgm:prSet presAssocID="{B1A711A8-F9F3-4F34-A6C3-8D7CC469BFE4}" presName="composite" presStyleCnt="0"/>
      <dgm:spPr/>
    </dgm:pt>
    <dgm:pt modelId="{86CDA100-0239-4886-81F6-C5B21FA8A1E5}" type="pres">
      <dgm:prSet presAssocID="{B1A711A8-F9F3-4F34-A6C3-8D7CC469BFE4}" presName="background" presStyleLbl="node0" presStyleIdx="1" presStyleCnt="2"/>
      <dgm:spPr/>
    </dgm:pt>
    <dgm:pt modelId="{222DE8DA-ECF0-404E-937F-0D2A131CD489}" type="pres">
      <dgm:prSet presAssocID="{B1A711A8-F9F3-4F34-A6C3-8D7CC469BFE4}" presName="text" presStyleLbl="fgAcc0" presStyleIdx="1" presStyleCnt="2">
        <dgm:presLayoutVars>
          <dgm:chPref val="3"/>
        </dgm:presLayoutVars>
      </dgm:prSet>
      <dgm:spPr/>
      <dgm:t>
        <a:bodyPr/>
        <a:lstStyle/>
        <a:p>
          <a:endParaRPr lang="en-US"/>
        </a:p>
      </dgm:t>
    </dgm:pt>
    <dgm:pt modelId="{090C6DA3-FDAB-4A00-BC4B-9461DAE8AD79}" type="pres">
      <dgm:prSet presAssocID="{B1A711A8-F9F3-4F34-A6C3-8D7CC469BFE4}" presName="hierChild2" presStyleCnt="0"/>
      <dgm:spPr/>
    </dgm:pt>
  </dgm:ptLst>
  <dgm:cxnLst>
    <dgm:cxn modelId="{27F755C9-A0FE-4715-BD16-FF642DAE918E}" srcId="{003C7094-98A4-43FD-BA02-1951AA24BD59}" destId="{B1A711A8-F9F3-4F34-A6C3-8D7CC469BFE4}" srcOrd="1" destOrd="0" parTransId="{48B66646-DC83-46FC-B575-6B30EBD1ADD4}" sibTransId="{038894B4-92A6-49A9-84AB-2AD48DF277B8}"/>
    <dgm:cxn modelId="{CA58525C-0A6C-44CF-BB9F-8CC6DDC209BF}" type="presOf" srcId="{52F31381-D57B-4FFB-8BA5-55D098EF0BDF}" destId="{DC855E91-A3FC-4669-998F-36B9948FDBDD}" srcOrd="0" destOrd="0" presId="urn:microsoft.com/office/officeart/2005/8/layout/hierarchy1"/>
    <dgm:cxn modelId="{FEB3F2FD-31DE-44D4-86FD-5B6387A039C0}" srcId="{003C7094-98A4-43FD-BA02-1951AA24BD59}" destId="{52F31381-D57B-4FFB-8BA5-55D098EF0BDF}" srcOrd="0" destOrd="0" parTransId="{94CDD70D-D5CE-49BE-980B-BA6D384619FE}" sibTransId="{BF032C30-7D94-49CA-9B38-3C6A6E661FA7}"/>
    <dgm:cxn modelId="{8FB15933-55EA-45FD-8E8F-8921D2D77E4B}" type="presOf" srcId="{B1A711A8-F9F3-4F34-A6C3-8D7CC469BFE4}" destId="{222DE8DA-ECF0-404E-937F-0D2A131CD489}" srcOrd="0" destOrd="0" presId="urn:microsoft.com/office/officeart/2005/8/layout/hierarchy1"/>
    <dgm:cxn modelId="{173E431F-8BA9-4397-B186-348322931D35}" type="presOf" srcId="{003C7094-98A4-43FD-BA02-1951AA24BD59}" destId="{E1158B14-7BA1-4E91-81CB-73729EBB74FC}" srcOrd="0" destOrd="0" presId="urn:microsoft.com/office/officeart/2005/8/layout/hierarchy1"/>
    <dgm:cxn modelId="{3C9FF7BF-1754-4AD8-9045-898FE5B1CDE7}" type="presParOf" srcId="{E1158B14-7BA1-4E91-81CB-73729EBB74FC}" destId="{3E7CA220-EDA6-4D7E-BEEC-265CCC660C9F}" srcOrd="0" destOrd="0" presId="urn:microsoft.com/office/officeart/2005/8/layout/hierarchy1"/>
    <dgm:cxn modelId="{791BB203-5822-4ABE-A46A-EA8CA514170F}" type="presParOf" srcId="{3E7CA220-EDA6-4D7E-BEEC-265CCC660C9F}" destId="{914C6AF1-072C-465F-A2A6-454B96AEEBE8}" srcOrd="0" destOrd="0" presId="urn:microsoft.com/office/officeart/2005/8/layout/hierarchy1"/>
    <dgm:cxn modelId="{20A4D6D5-BE21-4B9E-8E3C-42ADBAAFE074}" type="presParOf" srcId="{914C6AF1-072C-465F-A2A6-454B96AEEBE8}" destId="{C1C9B112-0323-4DB7-B628-90DC3125A62C}" srcOrd="0" destOrd="0" presId="urn:microsoft.com/office/officeart/2005/8/layout/hierarchy1"/>
    <dgm:cxn modelId="{800DF2E3-512C-4A5E-8BEF-6D72CF3E7611}" type="presParOf" srcId="{914C6AF1-072C-465F-A2A6-454B96AEEBE8}" destId="{DC855E91-A3FC-4669-998F-36B9948FDBDD}" srcOrd="1" destOrd="0" presId="urn:microsoft.com/office/officeart/2005/8/layout/hierarchy1"/>
    <dgm:cxn modelId="{79740A5A-E4E7-4369-8E1D-D57BFE4D3F5D}" type="presParOf" srcId="{3E7CA220-EDA6-4D7E-BEEC-265CCC660C9F}" destId="{06017F17-0668-4205-A133-260CC79431FB}" srcOrd="1" destOrd="0" presId="urn:microsoft.com/office/officeart/2005/8/layout/hierarchy1"/>
    <dgm:cxn modelId="{49C9FCCF-345F-4554-BA8B-C6082AE5C844}" type="presParOf" srcId="{E1158B14-7BA1-4E91-81CB-73729EBB74FC}" destId="{6E4AD394-6768-4B5A-AC2F-20355806C955}" srcOrd="1" destOrd="0" presId="urn:microsoft.com/office/officeart/2005/8/layout/hierarchy1"/>
    <dgm:cxn modelId="{DBE60DA1-3486-4DFA-B3F5-B001D57143AD}" type="presParOf" srcId="{6E4AD394-6768-4B5A-AC2F-20355806C955}" destId="{6CDF979F-7F6A-4901-A0F3-0768FD99BF4D}" srcOrd="0" destOrd="0" presId="urn:microsoft.com/office/officeart/2005/8/layout/hierarchy1"/>
    <dgm:cxn modelId="{0083A5D1-457A-4966-80ED-48AB00816BE5}" type="presParOf" srcId="{6CDF979F-7F6A-4901-A0F3-0768FD99BF4D}" destId="{86CDA100-0239-4886-81F6-C5B21FA8A1E5}" srcOrd="0" destOrd="0" presId="urn:microsoft.com/office/officeart/2005/8/layout/hierarchy1"/>
    <dgm:cxn modelId="{857C2CB2-33A1-4873-80F2-7A1CBAA9F49E}" type="presParOf" srcId="{6CDF979F-7F6A-4901-A0F3-0768FD99BF4D}" destId="{222DE8DA-ECF0-404E-937F-0D2A131CD489}" srcOrd="1" destOrd="0" presId="urn:microsoft.com/office/officeart/2005/8/layout/hierarchy1"/>
    <dgm:cxn modelId="{FA4FF26A-55B2-4159-8EA3-F04D83EA842C}" type="presParOf" srcId="{6E4AD394-6768-4B5A-AC2F-20355806C955}" destId="{090C6DA3-FDAB-4A00-BC4B-9461DAE8AD7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18DB6-81F0-4803-BCBB-F22C83DF09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943D7FF-4028-4A58-A486-296B34BE99B5}">
      <dgm:prSet/>
      <dgm:spPr/>
      <dgm:t>
        <a:bodyPr/>
        <a:lstStyle/>
        <a:p>
          <a:r>
            <a:rPr lang="en-GB" baseline="0" dirty="0"/>
            <a:t>ELG: Listening, Attention and Understanding Children at the expected level of development will:  Listen attentively and respond to what they hear with relevant questions, comments and actions when being read to and during whole class discussions and small group interactions; Make comments about what they have heard and ask questions to clarify their understanding; Hold conversation when engaged in back-and-forth exchanges with their teacher and peers. </a:t>
          </a:r>
          <a:endParaRPr lang="en-US" dirty="0"/>
        </a:p>
      </dgm:t>
    </dgm:pt>
    <dgm:pt modelId="{FAF7C6E2-72F2-499F-97AB-2875E91C0E22}" type="parTrans" cxnId="{7440AC30-9923-4835-BE9F-F3DD41DA9D53}">
      <dgm:prSet/>
      <dgm:spPr/>
      <dgm:t>
        <a:bodyPr/>
        <a:lstStyle/>
        <a:p>
          <a:endParaRPr lang="en-US"/>
        </a:p>
      </dgm:t>
    </dgm:pt>
    <dgm:pt modelId="{1C127797-1658-45AD-B85F-BE8547DAF114}" type="sibTrans" cxnId="{7440AC30-9923-4835-BE9F-F3DD41DA9D53}">
      <dgm:prSet/>
      <dgm:spPr/>
      <dgm:t>
        <a:bodyPr/>
        <a:lstStyle/>
        <a:p>
          <a:endParaRPr lang="en-US"/>
        </a:p>
      </dgm:t>
    </dgm:pt>
    <dgm:pt modelId="{44C30868-CEBE-4A98-871A-509A2B61C861}">
      <dgm:prSet/>
      <dgm:spPr/>
      <dgm:t>
        <a:bodyPr/>
        <a:lstStyle/>
        <a:p>
          <a:r>
            <a:rPr lang="en-GB" baseline="0" dirty="0"/>
            <a:t>ELG: Speaking  Children at the expected level of development will: Participate in small group, class and one-to-one discussions, offering their own ideas, using recently introduced vocabulary;  Offer explanations for why things might happen, making use of recently introduced vocabulary from stories, non-fiction, rhymes and poems when appropriate; Express their ideas and feelings about their experiences using full sentences, including use of past, present and future tenses and making use of conjunctions, with modelling and support from their teacher.  </a:t>
          </a:r>
          <a:endParaRPr lang="en-US" dirty="0"/>
        </a:p>
      </dgm:t>
    </dgm:pt>
    <dgm:pt modelId="{008F8EAC-7A98-4925-9E1E-31963D916706}" type="parTrans" cxnId="{12BCB1E2-C4C7-4335-962F-5C97E2E125BE}">
      <dgm:prSet/>
      <dgm:spPr/>
      <dgm:t>
        <a:bodyPr/>
        <a:lstStyle/>
        <a:p>
          <a:endParaRPr lang="en-US"/>
        </a:p>
      </dgm:t>
    </dgm:pt>
    <dgm:pt modelId="{352FDE38-6EE1-4ABB-898E-3F6F62E2A28F}" type="sibTrans" cxnId="{12BCB1E2-C4C7-4335-962F-5C97E2E125BE}">
      <dgm:prSet/>
      <dgm:spPr/>
      <dgm:t>
        <a:bodyPr/>
        <a:lstStyle/>
        <a:p>
          <a:endParaRPr lang="en-US"/>
        </a:p>
      </dgm:t>
    </dgm:pt>
    <dgm:pt modelId="{797FBE54-B48C-4B77-B593-F6F99AB91E22}" type="pres">
      <dgm:prSet presAssocID="{EB418DB6-81F0-4803-BCBB-F22C83DF09EB}" presName="linear" presStyleCnt="0">
        <dgm:presLayoutVars>
          <dgm:animLvl val="lvl"/>
          <dgm:resizeHandles val="exact"/>
        </dgm:presLayoutVars>
      </dgm:prSet>
      <dgm:spPr/>
      <dgm:t>
        <a:bodyPr/>
        <a:lstStyle/>
        <a:p>
          <a:endParaRPr lang="en-US"/>
        </a:p>
      </dgm:t>
    </dgm:pt>
    <dgm:pt modelId="{E713329D-D901-4978-91AA-27E87FC6798B}" type="pres">
      <dgm:prSet presAssocID="{D943D7FF-4028-4A58-A486-296B34BE99B5}" presName="parentText" presStyleLbl="node1" presStyleIdx="0" presStyleCnt="2">
        <dgm:presLayoutVars>
          <dgm:chMax val="0"/>
          <dgm:bulletEnabled val="1"/>
        </dgm:presLayoutVars>
      </dgm:prSet>
      <dgm:spPr/>
      <dgm:t>
        <a:bodyPr/>
        <a:lstStyle/>
        <a:p>
          <a:endParaRPr lang="en-US"/>
        </a:p>
      </dgm:t>
    </dgm:pt>
    <dgm:pt modelId="{C94C41E0-664B-417C-891C-5C3F2DE695CA}" type="pres">
      <dgm:prSet presAssocID="{1C127797-1658-45AD-B85F-BE8547DAF114}" presName="spacer" presStyleCnt="0"/>
      <dgm:spPr/>
    </dgm:pt>
    <dgm:pt modelId="{1FE569E3-941C-4A48-8A54-F06E0BBAD062}" type="pres">
      <dgm:prSet presAssocID="{44C30868-CEBE-4A98-871A-509A2B61C861}" presName="parentText" presStyleLbl="node1" presStyleIdx="1" presStyleCnt="2">
        <dgm:presLayoutVars>
          <dgm:chMax val="0"/>
          <dgm:bulletEnabled val="1"/>
        </dgm:presLayoutVars>
      </dgm:prSet>
      <dgm:spPr/>
      <dgm:t>
        <a:bodyPr/>
        <a:lstStyle/>
        <a:p>
          <a:endParaRPr lang="en-US"/>
        </a:p>
      </dgm:t>
    </dgm:pt>
  </dgm:ptLst>
  <dgm:cxnLst>
    <dgm:cxn modelId="{7440AC30-9923-4835-BE9F-F3DD41DA9D53}" srcId="{EB418DB6-81F0-4803-BCBB-F22C83DF09EB}" destId="{D943D7FF-4028-4A58-A486-296B34BE99B5}" srcOrd="0" destOrd="0" parTransId="{FAF7C6E2-72F2-499F-97AB-2875E91C0E22}" sibTransId="{1C127797-1658-45AD-B85F-BE8547DAF114}"/>
    <dgm:cxn modelId="{CB01B236-27A8-4784-A7E4-A55BCA2B95E1}" type="presOf" srcId="{D943D7FF-4028-4A58-A486-296B34BE99B5}" destId="{E713329D-D901-4978-91AA-27E87FC6798B}" srcOrd="0" destOrd="0" presId="urn:microsoft.com/office/officeart/2005/8/layout/vList2"/>
    <dgm:cxn modelId="{12BCB1E2-C4C7-4335-962F-5C97E2E125BE}" srcId="{EB418DB6-81F0-4803-BCBB-F22C83DF09EB}" destId="{44C30868-CEBE-4A98-871A-509A2B61C861}" srcOrd="1" destOrd="0" parTransId="{008F8EAC-7A98-4925-9E1E-31963D916706}" sibTransId="{352FDE38-6EE1-4ABB-898E-3F6F62E2A28F}"/>
    <dgm:cxn modelId="{C88CDA21-C4D9-4729-AE28-EA9DE59FECBD}" type="presOf" srcId="{EB418DB6-81F0-4803-BCBB-F22C83DF09EB}" destId="{797FBE54-B48C-4B77-B593-F6F99AB91E22}" srcOrd="0" destOrd="0" presId="urn:microsoft.com/office/officeart/2005/8/layout/vList2"/>
    <dgm:cxn modelId="{F92B6F74-EC0E-4AEA-9807-50253F7D77A1}" type="presOf" srcId="{44C30868-CEBE-4A98-871A-509A2B61C861}" destId="{1FE569E3-941C-4A48-8A54-F06E0BBAD062}" srcOrd="0" destOrd="0" presId="urn:microsoft.com/office/officeart/2005/8/layout/vList2"/>
    <dgm:cxn modelId="{9B6F5C48-BB22-48D0-8D37-18AEA2680ABF}" type="presParOf" srcId="{797FBE54-B48C-4B77-B593-F6F99AB91E22}" destId="{E713329D-D901-4978-91AA-27E87FC6798B}" srcOrd="0" destOrd="0" presId="urn:microsoft.com/office/officeart/2005/8/layout/vList2"/>
    <dgm:cxn modelId="{18C43C80-DAC2-41B0-96B1-91F1100DE549}" type="presParOf" srcId="{797FBE54-B48C-4B77-B593-F6F99AB91E22}" destId="{C94C41E0-664B-417C-891C-5C3F2DE695CA}" srcOrd="1" destOrd="0" presId="urn:microsoft.com/office/officeart/2005/8/layout/vList2"/>
    <dgm:cxn modelId="{051C1A42-12CF-4097-96DD-D9DEEF085DC9}" type="presParOf" srcId="{797FBE54-B48C-4B77-B593-F6F99AB91E22}" destId="{1FE569E3-941C-4A48-8A54-F06E0BBAD06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53392B-CDDB-4B4C-9873-EAA630CEDD8E}"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14497562-522F-4E54-A320-480A920CC7E1}">
      <dgm:prSet/>
      <dgm:spPr/>
      <dgm:t>
        <a:bodyPr/>
        <a:lstStyle/>
        <a:p>
          <a:pPr rtl="0"/>
          <a:r>
            <a:rPr lang="en-GB" dirty="0">
              <a:latin typeface="Arial Nova"/>
            </a:rPr>
            <a:t>During their time in school children are exposed to lots of different topics, subjects and learning. Not all of this will interest your child, so it is important that us, as teachers, adapt learning to ensure it is exciting for them all! Some of the ways we can do this include:</a:t>
          </a:r>
          <a:endParaRPr lang="en-US" dirty="0">
            <a:latin typeface="Arial Nova"/>
          </a:endParaRPr>
        </a:p>
      </dgm:t>
    </dgm:pt>
    <dgm:pt modelId="{6C2EB9FE-4B85-4428-A18B-3513283CA739}" type="parTrans" cxnId="{8A2B0867-BDEE-462D-8799-234409F4F5A9}">
      <dgm:prSet/>
      <dgm:spPr/>
      <dgm:t>
        <a:bodyPr/>
        <a:lstStyle/>
        <a:p>
          <a:endParaRPr lang="en-US"/>
        </a:p>
      </dgm:t>
    </dgm:pt>
    <dgm:pt modelId="{0FC62ADE-CBDD-46D4-BC8D-1774CD580ED3}" type="sibTrans" cxnId="{8A2B0867-BDEE-462D-8799-234409F4F5A9}">
      <dgm:prSet/>
      <dgm:spPr/>
      <dgm:t>
        <a:bodyPr/>
        <a:lstStyle/>
        <a:p>
          <a:endParaRPr lang="en-US"/>
        </a:p>
      </dgm:t>
    </dgm:pt>
    <dgm:pt modelId="{A9CD5117-EFDF-4CBA-8199-2A1C3730E24C}">
      <dgm:prSet/>
      <dgm:spPr/>
      <dgm:t>
        <a:bodyPr/>
        <a:lstStyle/>
        <a:p>
          <a:r>
            <a:rPr lang="en-GB" dirty="0">
              <a:latin typeface="Arial Nova"/>
            </a:rPr>
            <a:t>Providing a hook for learning (penguin arriving in the post)</a:t>
          </a:r>
          <a:endParaRPr lang="en-US" dirty="0">
            <a:latin typeface="Arial Nova"/>
          </a:endParaRPr>
        </a:p>
      </dgm:t>
    </dgm:pt>
    <dgm:pt modelId="{BD969D00-C211-4CF0-AA59-3FBF92DA7A5C}" type="parTrans" cxnId="{C42F1938-6F4D-49D3-8465-2192BC0454ED}">
      <dgm:prSet/>
      <dgm:spPr/>
      <dgm:t>
        <a:bodyPr/>
        <a:lstStyle/>
        <a:p>
          <a:endParaRPr lang="en-US"/>
        </a:p>
      </dgm:t>
    </dgm:pt>
    <dgm:pt modelId="{4395337E-7131-4328-A154-6A56574ADAE1}" type="sibTrans" cxnId="{C42F1938-6F4D-49D3-8465-2192BC0454ED}">
      <dgm:prSet/>
      <dgm:spPr/>
      <dgm:t>
        <a:bodyPr/>
        <a:lstStyle/>
        <a:p>
          <a:endParaRPr lang="en-US"/>
        </a:p>
      </dgm:t>
    </dgm:pt>
    <dgm:pt modelId="{21F79D4D-6A42-4048-B490-FC95E50D9351}">
      <dgm:prSet/>
      <dgm:spPr/>
      <dgm:t>
        <a:bodyPr/>
        <a:lstStyle/>
        <a:p>
          <a:pPr rtl="0"/>
          <a:r>
            <a:rPr lang="en-GB" dirty="0">
              <a:latin typeface="Arial Nova"/>
            </a:rPr>
            <a:t>Make learning interactive and practical </a:t>
          </a:r>
          <a:endParaRPr lang="en-US" dirty="0">
            <a:latin typeface="Arial Nova"/>
          </a:endParaRPr>
        </a:p>
      </dgm:t>
    </dgm:pt>
    <dgm:pt modelId="{4FF653DF-62BA-4BD1-88F9-AB81AC28DA5A}" type="parTrans" cxnId="{1C821559-6451-4003-AC56-AD24CC0FE552}">
      <dgm:prSet/>
      <dgm:spPr/>
      <dgm:t>
        <a:bodyPr/>
        <a:lstStyle/>
        <a:p>
          <a:endParaRPr lang="en-US"/>
        </a:p>
      </dgm:t>
    </dgm:pt>
    <dgm:pt modelId="{89559768-CB37-45A2-BC7E-288BC28C2307}" type="sibTrans" cxnId="{1C821559-6451-4003-AC56-AD24CC0FE552}">
      <dgm:prSet/>
      <dgm:spPr/>
      <dgm:t>
        <a:bodyPr/>
        <a:lstStyle/>
        <a:p>
          <a:endParaRPr lang="en-US"/>
        </a:p>
      </dgm:t>
    </dgm:pt>
    <dgm:pt modelId="{E1444686-6D4C-48E6-958D-7C90F08229D0}">
      <dgm:prSet/>
      <dgm:spPr/>
      <dgm:t>
        <a:bodyPr/>
        <a:lstStyle/>
        <a:p>
          <a:r>
            <a:rPr lang="en-GB" dirty="0">
              <a:latin typeface="Arial Nova"/>
            </a:rPr>
            <a:t>Take the children on visits, trips and experiences</a:t>
          </a:r>
          <a:endParaRPr lang="en-US" dirty="0">
            <a:latin typeface="Arial Nova"/>
          </a:endParaRPr>
        </a:p>
      </dgm:t>
    </dgm:pt>
    <dgm:pt modelId="{F6965851-3D9F-482F-8FB1-4A9C7C78AB86}" type="parTrans" cxnId="{92A496AF-C06B-4831-95CA-4EB0DBB39584}">
      <dgm:prSet/>
      <dgm:spPr/>
      <dgm:t>
        <a:bodyPr/>
        <a:lstStyle/>
        <a:p>
          <a:endParaRPr lang="en-US"/>
        </a:p>
      </dgm:t>
    </dgm:pt>
    <dgm:pt modelId="{85BB22DA-AED5-4FA2-894E-720B5288581E}" type="sibTrans" cxnId="{92A496AF-C06B-4831-95CA-4EB0DBB39584}">
      <dgm:prSet/>
      <dgm:spPr/>
      <dgm:t>
        <a:bodyPr/>
        <a:lstStyle/>
        <a:p>
          <a:endParaRPr lang="en-US"/>
        </a:p>
      </dgm:t>
    </dgm:pt>
    <dgm:pt modelId="{92599924-C82B-42E0-B704-53F572E87438}">
      <dgm:prSet/>
      <dgm:spPr/>
      <dgm:t>
        <a:bodyPr/>
        <a:lstStyle/>
        <a:p>
          <a:r>
            <a:rPr lang="en-GB" dirty="0">
              <a:latin typeface="Arial Nova"/>
            </a:rPr>
            <a:t>Spark curiosity through books, videos and short clips</a:t>
          </a:r>
          <a:endParaRPr lang="en-US" dirty="0">
            <a:latin typeface="Arial Nova"/>
          </a:endParaRPr>
        </a:p>
      </dgm:t>
    </dgm:pt>
    <dgm:pt modelId="{FC2A9D1A-8A31-4E9D-8564-66C8911D9E28}" type="parTrans" cxnId="{B80B4592-6462-489D-9FA8-C9CB52D9897E}">
      <dgm:prSet/>
      <dgm:spPr/>
      <dgm:t>
        <a:bodyPr/>
        <a:lstStyle/>
        <a:p>
          <a:endParaRPr lang="en-US"/>
        </a:p>
      </dgm:t>
    </dgm:pt>
    <dgm:pt modelId="{0ED0D238-DC29-4113-8419-67A33A3EDB60}" type="sibTrans" cxnId="{B80B4592-6462-489D-9FA8-C9CB52D9897E}">
      <dgm:prSet/>
      <dgm:spPr/>
      <dgm:t>
        <a:bodyPr/>
        <a:lstStyle/>
        <a:p>
          <a:endParaRPr lang="en-US"/>
        </a:p>
      </dgm:t>
    </dgm:pt>
    <dgm:pt modelId="{2196593C-810C-4FD3-9632-A4329AD2F0BA}" type="pres">
      <dgm:prSet presAssocID="{3753392B-CDDB-4B4C-9873-EAA630CEDD8E}" presName="Name0" presStyleCnt="0">
        <dgm:presLayoutVars>
          <dgm:dir/>
          <dgm:animLvl val="lvl"/>
          <dgm:resizeHandles val="exact"/>
        </dgm:presLayoutVars>
      </dgm:prSet>
      <dgm:spPr/>
      <dgm:t>
        <a:bodyPr/>
        <a:lstStyle/>
        <a:p>
          <a:endParaRPr lang="en-US"/>
        </a:p>
      </dgm:t>
    </dgm:pt>
    <dgm:pt modelId="{D3C4F760-CEC1-48F3-97D6-132856AF1160}" type="pres">
      <dgm:prSet presAssocID="{14497562-522F-4E54-A320-480A920CC7E1}" presName="boxAndChildren" presStyleCnt="0"/>
      <dgm:spPr/>
    </dgm:pt>
    <dgm:pt modelId="{104DD162-F6A0-4797-976A-6324389C572B}" type="pres">
      <dgm:prSet presAssocID="{14497562-522F-4E54-A320-480A920CC7E1}" presName="parentTextBox" presStyleLbl="node1" presStyleIdx="0" presStyleCnt="1"/>
      <dgm:spPr/>
      <dgm:t>
        <a:bodyPr/>
        <a:lstStyle/>
        <a:p>
          <a:endParaRPr lang="en-US"/>
        </a:p>
      </dgm:t>
    </dgm:pt>
    <dgm:pt modelId="{A6E57947-21A6-4C26-A61A-AB821A21E952}" type="pres">
      <dgm:prSet presAssocID="{14497562-522F-4E54-A320-480A920CC7E1}" presName="entireBox" presStyleLbl="node1" presStyleIdx="0" presStyleCnt="1"/>
      <dgm:spPr/>
      <dgm:t>
        <a:bodyPr/>
        <a:lstStyle/>
        <a:p>
          <a:endParaRPr lang="en-US"/>
        </a:p>
      </dgm:t>
    </dgm:pt>
    <dgm:pt modelId="{ED9BB09B-75F5-43D8-9881-16494B66AD8F}" type="pres">
      <dgm:prSet presAssocID="{14497562-522F-4E54-A320-480A920CC7E1}" presName="descendantBox" presStyleCnt="0"/>
      <dgm:spPr/>
    </dgm:pt>
    <dgm:pt modelId="{A625C473-899C-4ACD-80CB-35ABAEDB30AC}" type="pres">
      <dgm:prSet presAssocID="{A9CD5117-EFDF-4CBA-8199-2A1C3730E24C}" presName="childTextBox" presStyleLbl="fgAccFollowNode1" presStyleIdx="0" presStyleCnt="4">
        <dgm:presLayoutVars>
          <dgm:bulletEnabled val="1"/>
        </dgm:presLayoutVars>
      </dgm:prSet>
      <dgm:spPr/>
      <dgm:t>
        <a:bodyPr/>
        <a:lstStyle/>
        <a:p>
          <a:endParaRPr lang="en-US"/>
        </a:p>
      </dgm:t>
    </dgm:pt>
    <dgm:pt modelId="{F7028448-C56B-4035-A943-32FC0A70A133}" type="pres">
      <dgm:prSet presAssocID="{21F79D4D-6A42-4048-B490-FC95E50D9351}" presName="childTextBox" presStyleLbl="fgAccFollowNode1" presStyleIdx="1" presStyleCnt="4">
        <dgm:presLayoutVars>
          <dgm:bulletEnabled val="1"/>
        </dgm:presLayoutVars>
      </dgm:prSet>
      <dgm:spPr/>
      <dgm:t>
        <a:bodyPr/>
        <a:lstStyle/>
        <a:p>
          <a:endParaRPr lang="en-US"/>
        </a:p>
      </dgm:t>
    </dgm:pt>
    <dgm:pt modelId="{79ECE929-79A4-4AB5-BF5A-B5B44558F2A6}" type="pres">
      <dgm:prSet presAssocID="{E1444686-6D4C-48E6-958D-7C90F08229D0}" presName="childTextBox" presStyleLbl="fgAccFollowNode1" presStyleIdx="2" presStyleCnt="4">
        <dgm:presLayoutVars>
          <dgm:bulletEnabled val="1"/>
        </dgm:presLayoutVars>
      </dgm:prSet>
      <dgm:spPr/>
      <dgm:t>
        <a:bodyPr/>
        <a:lstStyle/>
        <a:p>
          <a:endParaRPr lang="en-US"/>
        </a:p>
      </dgm:t>
    </dgm:pt>
    <dgm:pt modelId="{CDC3BCE2-C39B-4223-95C7-5E38D0878FB3}" type="pres">
      <dgm:prSet presAssocID="{92599924-C82B-42E0-B704-53F572E87438}" presName="childTextBox" presStyleLbl="fgAccFollowNode1" presStyleIdx="3" presStyleCnt="4">
        <dgm:presLayoutVars>
          <dgm:bulletEnabled val="1"/>
        </dgm:presLayoutVars>
      </dgm:prSet>
      <dgm:spPr/>
      <dgm:t>
        <a:bodyPr/>
        <a:lstStyle/>
        <a:p>
          <a:endParaRPr lang="en-US"/>
        </a:p>
      </dgm:t>
    </dgm:pt>
  </dgm:ptLst>
  <dgm:cxnLst>
    <dgm:cxn modelId="{AAD9C61E-F68E-4252-AD4C-64A0E6895FB2}" type="presOf" srcId="{14497562-522F-4E54-A320-480A920CC7E1}" destId="{104DD162-F6A0-4797-976A-6324389C572B}" srcOrd="0" destOrd="0" presId="urn:microsoft.com/office/officeart/2005/8/layout/process4"/>
    <dgm:cxn modelId="{C42F1938-6F4D-49D3-8465-2192BC0454ED}" srcId="{14497562-522F-4E54-A320-480A920CC7E1}" destId="{A9CD5117-EFDF-4CBA-8199-2A1C3730E24C}" srcOrd="0" destOrd="0" parTransId="{BD969D00-C211-4CF0-AA59-3FBF92DA7A5C}" sibTransId="{4395337E-7131-4328-A154-6A56574ADAE1}"/>
    <dgm:cxn modelId="{E7F96FAE-EFE4-4C61-A3DF-499C8BE3F9BA}" type="presOf" srcId="{14497562-522F-4E54-A320-480A920CC7E1}" destId="{A6E57947-21A6-4C26-A61A-AB821A21E952}" srcOrd="1" destOrd="0" presId="urn:microsoft.com/office/officeart/2005/8/layout/process4"/>
    <dgm:cxn modelId="{92A496AF-C06B-4831-95CA-4EB0DBB39584}" srcId="{14497562-522F-4E54-A320-480A920CC7E1}" destId="{E1444686-6D4C-48E6-958D-7C90F08229D0}" srcOrd="2" destOrd="0" parTransId="{F6965851-3D9F-482F-8FB1-4A9C7C78AB86}" sibTransId="{85BB22DA-AED5-4FA2-894E-720B5288581E}"/>
    <dgm:cxn modelId="{CE5843C0-033B-49EB-AC22-C4D4C6E2DB09}" type="presOf" srcId="{92599924-C82B-42E0-B704-53F572E87438}" destId="{CDC3BCE2-C39B-4223-95C7-5E38D0878FB3}" srcOrd="0" destOrd="0" presId="urn:microsoft.com/office/officeart/2005/8/layout/process4"/>
    <dgm:cxn modelId="{8A2B0867-BDEE-462D-8799-234409F4F5A9}" srcId="{3753392B-CDDB-4B4C-9873-EAA630CEDD8E}" destId="{14497562-522F-4E54-A320-480A920CC7E1}" srcOrd="0" destOrd="0" parTransId="{6C2EB9FE-4B85-4428-A18B-3513283CA739}" sibTransId="{0FC62ADE-CBDD-46D4-BC8D-1774CD580ED3}"/>
    <dgm:cxn modelId="{A44BE3C0-67F0-42D0-8E36-A364C1C2E23E}" type="presOf" srcId="{21F79D4D-6A42-4048-B490-FC95E50D9351}" destId="{F7028448-C56B-4035-A943-32FC0A70A133}" srcOrd="0" destOrd="0" presId="urn:microsoft.com/office/officeart/2005/8/layout/process4"/>
    <dgm:cxn modelId="{8D378DE6-9C4C-482B-94E7-2CE1AE6C5431}" type="presOf" srcId="{A9CD5117-EFDF-4CBA-8199-2A1C3730E24C}" destId="{A625C473-899C-4ACD-80CB-35ABAEDB30AC}" srcOrd="0" destOrd="0" presId="urn:microsoft.com/office/officeart/2005/8/layout/process4"/>
    <dgm:cxn modelId="{F20830B8-D6C8-4195-95B3-C4DA47607C77}" type="presOf" srcId="{E1444686-6D4C-48E6-958D-7C90F08229D0}" destId="{79ECE929-79A4-4AB5-BF5A-B5B44558F2A6}" srcOrd="0" destOrd="0" presId="urn:microsoft.com/office/officeart/2005/8/layout/process4"/>
    <dgm:cxn modelId="{98AF0BEB-0DFB-44D0-943B-E31CE1FD6D56}" type="presOf" srcId="{3753392B-CDDB-4B4C-9873-EAA630CEDD8E}" destId="{2196593C-810C-4FD3-9632-A4329AD2F0BA}" srcOrd="0" destOrd="0" presId="urn:microsoft.com/office/officeart/2005/8/layout/process4"/>
    <dgm:cxn modelId="{B80B4592-6462-489D-9FA8-C9CB52D9897E}" srcId="{14497562-522F-4E54-A320-480A920CC7E1}" destId="{92599924-C82B-42E0-B704-53F572E87438}" srcOrd="3" destOrd="0" parTransId="{FC2A9D1A-8A31-4E9D-8564-66C8911D9E28}" sibTransId="{0ED0D238-DC29-4113-8419-67A33A3EDB60}"/>
    <dgm:cxn modelId="{1C821559-6451-4003-AC56-AD24CC0FE552}" srcId="{14497562-522F-4E54-A320-480A920CC7E1}" destId="{21F79D4D-6A42-4048-B490-FC95E50D9351}" srcOrd="1" destOrd="0" parTransId="{4FF653DF-62BA-4BD1-88F9-AB81AC28DA5A}" sibTransId="{89559768-CB37-45A2-BC7E-288BC28C2307}"/>
    <dgm:cxn modelId="{E1DAF6AC-97E9-43D2-9EC8-CFBB5AD372CA}" type="presParOf" srcId="{2196593C-810C-4FD3-9632-A4329AD2F0BA}" destId="{D3C4F760-CEC1-48F3-97D6-132856AF1160}" srcOrd="0" destOrd="0" presId="urn:microsoft.com/office/officeart/2005/8/layout/process4"/>
    <dgm:cxn modelId="{951FB49B-91CA-4FA2-9423-B535A4D20158}" type="presParOf" srcId="{D3C4F760-CEC1-48F3-97D6-132856AF1160}" destId="{104DD162-F6A0-4797-976A-6324389C572B}" srcOrd="0" destOrd="0" presId="urn:microsoft.com/office/officeart/2005/8/layout/process4"/>
    <dgm:cxn modelId="{59AC90A1-82DB-442D-8A13-3451EFECE2CD}" type="presParOf" srcId="{D3C4F760-CEC1-48F3-97D6-132856AF1160}" destId="{A6E57947-21A6-4C26-A61A-AB821A21E952}" srcOrd="1" destOrd="0" presId="urn:microsoft.com/office/officeart/2005/8/layout/process4"/>
    <dgm:cxn modelId="{4E2DA979-DBEF-4E46-BB3C-AC63727FD642}" type="presParOf" srcId="{D3C4F760-CEC1-48F3-97D6-132856AF1160}" destId="{ED9BB09B-75F5-43D8-9881-16494B66AD8F}" srcOrd="2" destOrd="0" presId="urn:microsoft.com/office/officeart/2005/8/layout/process4"/>
    <dgm:cxn modelId="{BEC74EBC-8EE3-4587-A222-8B948B58A154}" type="presParOf" srcId="{ED9BB09B-75F5-43D8-9881-16494B66AD8F}" destId="{A625C473-899C-4ACD-80CB-35ABAEDB30AC}" srcOrd="0" destOrd="0" presId="urn:microsoft.com/office/officeart/2005/8/layout/process4"/>
    <dgm:cxn modelId="{79F25A48-4D94-492A-BADE-3CD8A3133CCA}" type="presParOf" srcId="{ED9BB09B-75F5-43D8-9881-16494B66AD8F}" destId="{F7028448-C56B-4035-A943-32FC0A70A133}" srcOrd="1" destOrd="0" presId="urn:microsoft.com/office/officeart/2005/8/layout/process4"/>
    <dgm:cxn modelId="{264CC626-6250-4570-ADA8-B602C85548C4}" type="presParOf" srcId="{ED9BB09B-75F5-43D8-9881-16494B66AD8F}" destId="{79ECE929-79A4-4AB5-BF5A-B5B44558F2A6}" srcOrd="2" destOrd="0" presId="urn:microsoft.com/office/officeart/2005/8/layout/process4"/>
    <dgm:cxn modelId="{62C1FFAF-5101-4721-920D-6D42E21C995F}" type="presParOf" srcId="{ED9BB09B-75F5-43D8-9881-16494B66AD8F}" destId="{CDC3BCE2-C39B-4223-95C7-5E38D0878FB3}"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9434F-D971-4239-A6F4-FD860B614459}">
      <dsp:nvSpPr>
        <dsp:cNvPr id="0" name=""/>
        <dsp:cNvSpPr/>
      </dsp:nvSpPr>
      <dsp:spPr>
        <a:xfrm>
          <a:off x="0" y="271858"/>
          <a:ext cx="11564787" cy="12580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baseline="0" dirty="0">
              <a:latin typeface="Arial Nova"/>
            </a:rPr>
            <a:t>Within the first few years of their life, children typically develop speech rapidly. In a relatively short time period, children go from babbling to talking in full sentences. </a:t>
          </a:r>
          <a:endParaRPr lang="en-US" sz="2300" kern="1200" dirty="0">
            <a:latin typeface="Arial Nova"/>
          </a:endParaRPr>
        </a:p>
      </dsp:txBody>
      <dsp:txXfrm>
        <a:off x="61413" y="333271"/>
        <a:ext cx="11441961" cy="1135216"/>
      </dsp:txXfrm>
    </dsp:sp>
    <dsp:sp modelId="{A0F41CF7-5666-4D6D-8180-3B872C4B0DD2}">
      <dsp:nvSpPr>
        <dsp:cNvPr id="0" name=""/>
        <dsp:cNvSpPr/>
      </dsp:nvSpPr>
      <dsp:spPr>
        <a:xfrm>
          <a:off x="0" y="1596140"/>
          <a:ext cx="11564787" cy="12580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baseline="0" dirty="0">
              <a:latin typeface="Arial Nova"/>
            </a:rPr>
            <a:t>Lots of this speech is related to language they are familiar with and hear regularly. Exposing children to a vast range of language is a key indicator in how they develop and progress as they grow. </a:t>
          </a:r>
          <a:endParaRPr lang="en-US" sz="2300" kern="1200" dirty="0">
            <a:latin typeface="Arial Nova"/>
          </a:endParaRPr>
        </a:p>
      </dsp:txBody>
      <dsp:txXfrm>
        <a:off x="61413" y="1657553"/>
        <a:ext cx="11441961" cy="1135216"/>
      </dsp:txXfrm>
    </dsp:sp>
    <dsp:sp modelId="{B1998180-B035-423A-80E6-927C9B504116}">
      <dsp:nvSpPr>
        <dsp:cNvPr id="0" name=""/>
        <dsp:cNvSpPr/>
      </dsp:nvSpPr>
      <dsp:spPr>
        <a:xfrm>
          <a:off x="0" y="2920423"/>
          <a:ext cx="11564787" cy="12580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baseline="0" dirty="0">
              <a:latin typeface="Arial Nova"/>
            </a:rPr>
            <a:t>There is lots of research into early development of language and how you can encourage this. </a:t>
          </a:r>
          <a:r>
            <a:rPr lang="en-GB" sz="2300" kern="1200" dirty="0">
              <a:latin typeface="Arial Nova"/>
            </a:rPr>
            <a:t> Typically, children who have heard more words and are spoken to with correctly modelled language make considerably more progress than other children. </a:t>
          </a:r>
          <a:endParaRPr lang="en-US" sz="2300" kern="1200" dirty="0">
            <a:latin typeface="Arial Nova"/>
          </a:endParaRPr>
        </a:p>
      </dsp:txBody>
      <dsp:txXfrm>
        <a:off x="61413" y="2981836"/>
        <a:ext cx="11441961" cy="1135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9B112-0323-4DB7-B628-90DC3125A62C}">
      <dsp:nvSpPr>
        <dsp:cNvPr id="0" name=""/>
        <dsp:cNvSpPr/>
      </dsp:nvSpPr>
      <dsp:spPr>
        <a:xfrm>
          <a:off x="1430" y="410439"/>
          <a:ext cx="5020942" cy="3188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55E91-A3FC-4669-998F-36B9948FDBDD}">
      <dsp:nvSpPr>
        <dsp:cNvPr id="0" name=""/>
        <dsp:cNvSpPr/>
      </dsp:nvSpPr>
      <dsp:spPr>
        <a:xfrm>
          <a:off x="559312" y="940427"/>
          <a:ext cx="5020942" cy="31882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baseline="0"/>
            <a:t>Some of the children in our class are fortunate to being exposed to multiple languages in their daily life. Lots of children have learnt or regularly speak a language other than English at home. </a:t>
          </a:r>
          <a:endParaRPr lang="en-US" sz="2400" kern="1200"/>
        </a:p>
      </dsp:txBody>
      <dsp:txXfrm>
        <a:off x="652694" y="1033809"/>
        <a:ext cx="4834178" cy="3001534"/>
      </dsp:txXfrm>
    </dsp:sp>
    <dsp:sp modelId="{86CDA100-0239-4886-81F6-C5B21FA8A1E5}">
      <dsp:nvSpPr>
        <dsp:cNvPr id="0" name=""/>
        <dsp:cNvSpPr/>
      </dsp:nvSpPr>
      <dsp:spPr>
        <a:xfrm>
          <a:off x="6138137" y="410439"/>
          <a:ext cx="5020942" cy="3188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DE8DA-ECF0-404E-937F-0D2A131CD489}">
      <dsp:nvSpPr>
        <dsp:cNvPr id="0" name=""/>
        <dsp:cNvSpPr/>
      </dsp:nvSpPr>
      <dsp:spPr>
        <a:xfrm>
          <a:off x="6696020" y="940427"/>
          <a:ext cx="5020942" cy="31882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baseline="0"/>
            <a:t>It is important to mention that we would encourage you to continue using your native language with your child as well as speaking English. Young children absorb new language quickly and with ease in comparison to adults – if you are wanting your child to become fluent in another language this is the time to do so!</a:t>
          </a:r>
          <a:endParaRPr lang="en-US" sz="2400" kern="1200"/>
        </a:p>
      </dsp:txBody>
      <dsp:txXfrm>
        <a:off x="6789402" y="1033809"/>
        <a:ext cx="4834178" cy="3001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3329D-D901-4978-91AA-27E87FC6798B}">
      <dsp:nvSpPr>
        <dsp:cNvPr id="0" name=""/>
        <dsp:cNvSpPr/>
      </dsp:nvSpPr>
      <dsp:spPr>
        <a:xfrm>
          <a:off x="0" y="111058"/>
          <a:ext cx="11564640" cy="2178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baseline="0" dirty="0"/>
            <a:t>ELG: Listening, Attention and Understanding Children at the expected level of development will:  Listen attentively and respond to what they hear with relevant questions, comments and actions when being read to and during whole class discussions and small group interactions; Make comments about what they have heard and ask questions to clarify their understanding; Hold conversation when engaged in back-and-forth exchanges with their teacher and peers. </a:t>
          </a:r>
          <a:endParaRPr lang="en-US" sz="2300" kern="1200" dirty="0"/>
        </a:p>
      </dsp:txBody>
      <dsp:txXfrm>
        <a:off x="106323" y="217381"/>
        <a:ext cx="11351994" cy="1965382"/>
      </dsp:txXfrm>
    </dsp:sp>
    <dsp:sp modelId="{1FE569E3-941C-4A48-8A54-F06E0BBAD062}">
      <dsp:nvSpPr>
        <dsp:cNvPr id="0" name=""/>
        <dsp:cNvSpPr/>
      </dsp:nvSpPr>
      <dsp:spPr>
        <a:xfrm>
          <a:off x="0" y="2355326"/>
          <a:ext cx="11564640" cy="2178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baseline="0" dirty="0"/>
            <a:t>ELG: Speaking  Children at the expected level of development will: Participate in small group, class and one-to-one discussions, offering their own ideas, using recently introduced vocabulary;  Offer explanations for why things might happen, making use of recently introduced vocabulary from stories, non-fiction, rhymes and poems when appropriate; Express their ideas and feelings about their experiences using full sentences, including use of past, present and future tenses and making use of conjunctions, with modelling and support from their teacher.  </a:t>
          </a:r>
          <a:endParaRPr lang="en-US" sz="2300" kern="1200" dirty="0"/>
        </a:p>
      </dsp:txBody>
      <dsp:txXfrm>
        <a:off x="106323" y="2461649"/>
        <a:ext cx="11351994" cy="1965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57947-21A6-4C26-A61A-AB821A21E952}">
      <dsp:nvSpPr>
        <dsp:cNvPr id="0" name=""/>
        <dsp:cNvSpPr/>
      </dsp:nvSpPr>
      <dsp:spPr>
        <a:xfrm>
          <a:off x="0" y="0"/>
          <a:ext cx="9810604" cy="44287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kern="1200" dirty="0">
              <a:latin typeface="Arial Nova"/>
            </a:rPr>
            <a:t>During their time in school children are exposed to lots of different topics, subjects and learning. Not all of this will interest your child, so it is important that us, as teachers, adapt learning to ensure it is exciting for them all! Some of the ways we can do this include:</a:t>
          </a:r>
          <a:endParaRPr lang="en-US" sz="2800" kern="1200" dirty="0">
            <a:latin typeface="Arial Nova"/>
          </a:endParaRPr>
        </a:p>
      </dsp:txBody>
      <dsp:txXfrm>
        <a:off x="0" y="0"/>
        <a:ext cx="9810604" cy="2391526"/>
      </dsp:txXfrm>
    </dsp:sp>
    <dsp:sp modelId="{A625C473-899C-4ACD-80CB-35ABAEDB30AC}">
      <dsp:nvSpPr>
        <dsp:cNvPr id="0" name=""/>
        <dsp:cNvSpPr/>
      </dsp:nvSpPr>
      <dsp:spPr>
        <a:xfrm>
          <a:off x="0" y="2302951"/>
          <a:ext cx="2452651" cy="20372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GB" sz="2300" kern="1200" dirty="0">
              <a:latin typeface="Arial Nova"/>
            </a:rPr>
            <a:t>Providing a hook for learning (penguin arriving in the post)</a:t>
          </a:r>
          <a:endParaRPr lang="en-US" sz="2300" kern="1200" dirty="0">
            <a:latin typeface="Arial Nova"/>
          </a:endParaRPr>
        </a:p>
      </dsp:txBody>
      <dsp:txXfrm>
        <a:off x="0" y="2302951"/>
        <a:ext cx="2452651" cy="2037226"/>
      </dsp:txXfrm>
    </dsp:sp>
    <dsp:sp modelId="{F7028448-C56B-4035-A943-32FC0A70A133}">
      <dsp:nvSpPr>
        <dsp:cNvPr id="0" name=""/>
        <dsp:cNvSpPr/>
      </dsp:nvSpPr>
      <dsp:spPr>
        <a:xfrm>
          <a:off x="2452650" y="2302951"/>
          <a:ext cx="2452651" cy="20372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rtl="0">
            <a:lnSpc>
              <a:spcPct val="90000"/>
            </a:lnSpc>
            <a:spcBef>
              <a:spcPct val="0"/>
            </a:spcBef>
            <a:spcAft>
              <a:spcPct val="35000"/>
            </a:spcAft>
          </a:pPr>
          <a:r>
            <a:rPr lang="en-GB" sz="2300" kern="1200" dirty="0">
              <a:latin typeface="Arial Nova"/>
            </a:rPr>
            <a:t>Make learning interactive and practical </a:t>
          </a:r>
          <a:endParaRPr lang="en-US" sz="2300" kern="1200" dirty="0">
            <a:latin typeface="Arial Nova"/>
          </a:endParaRPr>
        </a:p>
      </dsp:txBody>
      <dsp:txXfrm>
        <a:off x="2452650" y="2302951"/>
        <a:ext cx="2452651" cy="2037226"/>
      </dsp:txXfrm>
    </dsp:sp>
    <dsp:sp modelId="{79ECE929-79A4-4AB5-BF5A-B5B44558F2A6}">
      <dsp:nvSpPr>
        <dsp:cNvPr id="0" name=""/>
        <dsp:cNvSpPr/>
      </dsp:nvSpPr>
      <dsp:spPr>
        <a:xfrm>
          <a:off x="4905302" y="2302951"/>
          <a:ext cx="2452651" cy="20372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GB" sz="2300" kern="1200" dirty="0">
              <a:latin typeface="Arial Nova"/>
            </a:rPr>
            <a:t>Take the children on visits, trips and experiences</a:t>
          </a:r>
          <a:endParaRPr lang="en-US" sz="2300" kern="1200" dirty="0">
            <a:latin typeface="Arial Nova"/>
          </a:endParaRPr>
        </a:p>
      </dsp:txBody>
      <dsp:txXfrm>
        <a:off x="4905302" y="2302951"/>
        <a:ext cx="2452651" cy="2037226"/>
      </dsp:txXfrm>
    </dsp:sp>
    <dsp:sp modelId="{CDC3BCE2-C39B-4223-95C7-5E38D0878FB3}">
      <dsp:nvSpPr>
        <dsp:cNvPr id="0" name=""/>
        <dsp:cNvSpPr/>
      </dsp:nvSpPr>
      <dsp:spPr>
        <a:xfrm>
          <a:off x="7357953" y="2302951"/>
          <a:ext cx="2452651" cy="20372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GB" sz="2300" kern="1200" dirty="0">
              <a:latin typeface="Arial Nova"/>
            </a:rPr>
            <a:t>Spark curiosity through books, videos and short clips</a:t>
          </a:r>
          <a:endParaRPr lang="en-US" sz="2300" kern="1200" dirty="0">
            <a:latin typeface="Arial Nova"/>
          </a:endParaRPr>
        </a:p>
      </dsp:txBody>
      <dsp:txXfrm>
        <a:off x="7357953" y="2302951"/>
        <a:ext cx="2452651" cy="20372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3T14:43:06.893"/>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February 3,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2407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February 3,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336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February 3,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1879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February 3,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1961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February 3,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7791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February 3,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48879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February 3,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862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February 3,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188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February 3,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0113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February 3,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805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February 3,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4462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February 3,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299395018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6" r:id="rId7"/>
    <p:sldLayoutId id="2147483702" r:id="rId8"/>
    <p:sldLayoutId id="2147483703" r:id="rId9"/>
    <p:sldLayoutId id="2147483704" r:id="rId10"/>
    <p:sldLayoutId id="2147483705"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E91F5CA-B392-444C-88E3-BF5BAAEB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ized light photo effects">
            <a:extLst>
              <a:ext uri="{FF2B5EF4-FFF2-40B4-BE49-F238E27FC236}">
                <a16:creationId xmlns:a16="http://schemas.microsoft.com/office/drawing/2014/main" id="{0EAB8599-992E-F74A-36DC-1C5244C522C7}"/>
              </a:ext>
            </a:extLst>
          </p:cNvPr>
          <p:cNvPicPr>
            <a:picLocks noChangeAspect="1"/>
          </p:cNvPicPr>
          <p:nvPr/>
        </p:nvPicPr>
        <p:blipFill rotWithShape="1">
          <a:blip r:embed="rId2"/>
          <a:srcRect t="2416" b="13314"/>
          <a:stretch/>
        </p:blipFill>
        <p:spPr>
          <a:xfrm>
            <a:off x="20" y="10"/>
            <a:ext cx="12188931" cy="6857990"/>
          </a:xfrm>
          <a:prstGeom prst="rect">
            <a:avLst/>
          </a:prstGeom>
        </p:spPr>
      </p:pic>
      <p:sp>
        <p:nvSpPr>
          <p:cNvPr id="27" name="Rectangle 26">
            <a:extLst>
              <a:ext uri="{FF2B5EF4-FFF2-40B4-BE49-F238E27FC236}">
                <a16:creationId xmlns:a16="http://schemas.microsoft.com/office/drawing/2014/main" id="{C792EE87-4150-454F-8312-283882EFBE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2"/>
            <a:ext cx="12191999" cy="4934490"/>
          </a:xfrm>
          <a:prstGeom prst="rect">
            <a:avLst/>
          </a:prstGeom>
          <a:gradFill flip="none" rotWithShape="1">
            <a:gsLst>
              <a:gs pos="50000">
                <a:srgbClr val="000000">
                  <a:alpha val="40784"/>
                </a:srgbClr>
              </a:gs>
              <a:gs pos="80000">
                <a:srgbClr val="000000">
                  <a:alpha val="28000"/>
                </a:srgbClr>
              </a:gs>
              <a:gs pos="0">
                <a:srgbClr val="000000">
                  <a:alpha val="0"/>
                </a:srgbClr>
              </a:gs>
              <a:gs pos="20000">
                <a:srgbClr val="000000">
                  <a:alpha val="2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97040" y="1122362"/>
            <a:ext cx="8376514" cy="2494295"/>
          </a:xfrm>
        </p:spPr>
        <p:txBody>
          <a:bodyPr>
            <a:normAutofit/>
          </a:bodyPr>
          <a:lstStyle/>
          <a:p>
            <a:r>
              <a:rPr lang="en-GB">
                <a:solidFill>
                  <a:srgbClr val="FFFFFF"/>
                </a:solidFill>
              </a:rPr>
              <a:t>Developing curiosity to encourage talk</a:t>
            </a:r>
          </a:p>
        </p:txBody>
      </p:sp>
      <p:sp>
        <p:nvSpPr>
          <p:cNvPr id="3" name="Subtitle 2"/>
          <p:cNvSpPr>
            <a:spLocks noGrp="1"/>
          </p:cNvSpPr>
          <p:nvPr>
            <p:ph type="subTitle" idx="1"/>
          </p:nvPr>
        </p:nvSpPr>
        <p:spPr>
          <a:xfrm>
            <a:off x="3029803" y="3772789"/>
            <a:ext cx="6141493" cy="1215470"/>
          </a:xfrm>
        </p:spPr>
        <p:txBody>
          <a:bodyPr>
            <a:normAutofit/>
          </a:bodyPr>
          <a:lstStyle/>
          <a:p>
            <a:endParaRPr lang="en-GB">
              <a:solidFill>
                <a:srgbClr val="FFFFFF"/>
              </a:solidFill>
            </a:endParaRPr>
          </a:p>
        </p:txBody>
      </p:sp>
      <p:sp useBgFill="1">
        <p:nvSpPr>
          <p:cNvPr id="29" name="Freeform: Shape 28">
            <a:extLst>
              <a:ext uri="{FF2B5EF4-FFF2-40B4-BE49-F238E27FC236}">
                <a16:creationId xmlns:a16="http://schemas.microsoft.com/office/drawing/2014/main" id="{EA21D066-7EC1-44B4-8CF9-85511FDFCA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D6C2F2D6-F636-46AD-BCD9-994702A008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3" name="Freeform: Shape 32">
            <a:extLst>
              <a:ext uri="{FF2B5EF4-FFF2-40B4-BE49-F238E27FC236}">
                <a16:creationId xmlns:a16="http://schemas.microsoft.com/office/drawing/2014/main" id="{EF693875-948C-4D9B-AE6F-8F6894277D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8CF630E-BC57-4786-8B1F-C22C04E869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6"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6"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3"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Sticky notes with question marks">
            <a:extLst>
              <a:ext uri="{FF2B5EF4-FFF2-40B4-BE49-F238E27FC236}">
                <a16:creationId xmlns:a16="http://schemas.microsoft.com/office/drawing/2014/main" id="{8D218D12-0082-CC44-9BB8-7DB1F16BF84E}"/>
              </a:ext>
            </a:extLst>
          </p:cNvPr>
          <p:cNvPicPr>
            <a:picLocks noChangeAspect="1"/>
          </p:cNvPicPr>
          <p:nvPr/>
        </p:nvPicPr>
        <p:blipFill rotWithShape="1">
          <a:blip r:embed="rId5"/>
          <a:srcRect t="13146" r="-2" b="2457"/>
          <a:stretch/>
        </p:blipFill>
        <p:spPr>
          <a:xfrm>
            <a:off x="20" y="1"/>
            <a:ext cx="12191979" cy="6857999"/>
          </a:xfrm>
          <a:prstGeom prst="rect">
            <a:avLst/>
          </a:prstGeom>
        </p:spPr>
      </p:pic>
      <p:sp>
        <p:nvSpPr>
          <p:cNvPr id="15" name="Rectangle 14">
            <a:extLst>
              <a:ext uri="{FF2B5EF4-FFF2-40B4-BE49-F238E27FC236}">
                <a16:creationId xmlns:a16="http://schemas.microsoft.com/office/drawing/2014/main" id="{63F3677B-A97D-4CAD-A971-B22755F56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4516342"/>
          </a:xfrm>
          <a:prstGeom prst="rect">
            <a:avLst/>
          </a:prstGeom>
          <a:gradFill>
            <a:gsLst>
              <a:gs pos="47000">
                <a:srgbClr val="000000">
                  <a:alpha val="22000"/>
                </a:srgbClr>
              </a:gs>
              <a:gs pos="0">
                <a:srgbClr val="000000">
                  <a:alpha val="0"/>
                </a:srgbClr>
              </a:gs>
              <a:gs pos="100000">
                <a:srgbClr val="000000">
                  <a:alpha val="4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23E67-4517-FF69-EC08-E150632B934B}"/>
              </a:ext>
            </a:extLst>
          </p:cNvPr>
          <p:cNvSpPr>
            <a:spLocks noGrp="1"/>
          </p:cNvSpPr>
          <p:nvPr>
            <p:ph type="title"/>
          </p:nvPr>
        </p:nvSpPr>
        <p:spPr>
          <a:xfrm>
            <a:off x="1597915" y="2734324"/>
            <a:ext cx="10208976" cy="1384378"/>
          </a:xfrm>
        </p:spPr>
        <p:txBody>
          <a:bodyPr vert="horz" lIns="91440" tIns="45720" rIns="91440" bIns="45720" rtlCol="0" anchor="b">
            <a:noAutofit/>
          </a:bodyPr>
          <a:lstStyle/>
          <a:p>
            <a:r>
              <a:rPr lang="en-US" sz="5400" b="1" dirty="0">
                <a:solidFill>
                  <a:srgbClr val="FFFFFF"/>
                </a:solidFill>
                <a:ea typeface="Batang"/>
              </a:rPr>
              <a:t>What happens now?</a:t>
            </a:r>
          </a:p>
        </p:txBody>
      </p:sp>
    </p:spTree>
    <p:extLst>
      <p:ext uri="{BB962C8B-B14F-4D97-AF65-F5344CB8AC3E}">
        <p14:creationId xmlns:p14="http://schemas.microsoft.com/office/powerpoint/2010/main" val="129501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88470751-4046-4A07-86D0-382F36ED5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B9223-BAA6-A55D-AB4E-513CD3586A05}"/>
              </a:ext>
            </a:extLst>
          </p:cNvPr>
          <p:cNvSpPr>
            <a:spLocks noGrp="1"/>
          </p:cNvSpPr>
          <p:nvPr>
            <p:ph type="title"/>
          </p:nvPr>
        </p:nvSpPr>
        <p:spPr>
          <a:xfrm>
            <a:off x="1050879" y="609601"/>
            <a:ext cx="9810604" cy="1216024"/>
          </a:xfrm>
        </p:spPr>
        <p:txBody>
          <a:bodyPr>
            <a:normAutofit/>
          </a:bodyPr>
          <a:lstStyle/>
          <a:p>
            <a:pPr algn="ctr"/>
            <a:r>
              <a:rPr lang="en-GB" sz="4000" dirty="0">
                <a:ea typeface="Batang"/>
              </a:rPr>
              <a:t>Speech development </a:t>
            </a:r>
            <a:endParaRPr lang="en-GB" sz="4000"/>
          </a:p>
        </p:txBody>
      </p:sp>
      <p:sp>
        <p:nvSpPr>
          <p:cNvPr id="19" name="Freeform: Shape 11">
            <a:extLst>
              <a:ext uri="{FF2B5EF4-FFF2-40B4-BE49-F238E27FC236}">
                <a16:creationId xmlns:a16="http://schemas.microsoft.com/office/drawing/2014/main" id="{798DAB7D-3A31-4ABA-87BC-3DC4343586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AA9D383A-F07D-C116-E55C-3C924CCE7624}"/>
              </a:ext>
            </a:extLst>
          </p:cNvPr>
          <p:cNvGraphicFramePr>
            <a:graphicFrameLocks noGrp="1"/>
          </p:cNvGraphicFramePr>
          <p:nvPr>
            <p:ph idx="1"/>
            <p:extLst>
              <p:ext uri="{D42A27DB-BD31-4B8C-83A1-F6EECF244321}">
                <p14:modId xmlns:p14="http://schemas.microsoft.com/office/powerpoint/2010/main" val="1738160111"/>
              </p:ext>
            </p:extLst>
          </p:nvPr>
        </p:nvGraphicFramePr>
        <p:xfrm>
          <a:off x="303303" y="1655076"/>
          <a:ext cx="11564787" cy="445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13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29F928-A1B6-8E01-B640-4E2FE259D6A9}"/>
              </a:ext>
            </a:extLst>
          </p:cNvPr>
          <p:cNvSpPr>
            <a:spLocks noGrp="1"/>
          </p:cNvSpPr>
          <p:nvPr>
            <p:ph type="title"/>
          </p:nvPr>
        </p:nvSpPr>
        <p:spPr>
          <a:xfrm>
            <a:off x="709684" y="1562100"/>
            <a:ext cx="3795642" cy="3733800"/>
          </a:xfrm>
        </p:spPr>
        <p:txBody>
          <a:bodyPr>
            <a:normAutofit/>
          </a:bodyPr>
          <a:lstStyle/>
          <a:p>
            <a:pPr algn="ctr"/>
            <a:r>
              <a:rPr lang="en-GB" sz="3200" dirty="0">
                <a:ea typeface="Batang"/>
              </a:rPr>
              <a:t>Developing speech</a:t>
            </a:r>
            <a:endParaRPr lang="en-GB" sz="4000"/>
          </a:p>
        </p:txBody>
      </p:sp>
      <p:sp>
        <p:nvSpPr>
          <p:cNvPr id="3" name="Content Placeholder 2">
            <a:extLst>
              <a:ext uri="{FF2B5EF4-FFF2-40B4-BE49-F238E27FC236}">
                <a16:creationId xmlns:a16="http://schemas.microsoft.com/office/drawing/2014/main" id="{7B144D55-092B-12A3-8DE2-E2A80EE7F9F7}"/>
              </a:ext>
            </a:extLst>
          </p:cNvPr>
          <p:cNvSpPr>
            <a:spLocks noGrp="1"/>
          </p:cNvSpPr>
          <p:nvPr>
            <p:ph idx="1"/>
          </p:nvPr>
        </p:nvSpPr>
        <p:spPr>
          <a:xfrm>
            <a:off x="5186712" y="733425"/>
            <a:ext cx="6830423" cy="5391150"/>
          </a:xfrm>
        </p:spPr>
        <p:txBody>
          <a:bodyPr vert="horz" lIns="91440" tIns="45720" rIns="91440" bIns="45720" rtlCol="0" anchor="ctr">
            <a:normAutofit/>
          </a:bodyPr>
          <a:lstStyle/>
          <a:p>
            <a:pPr marL="0" indent="0">
              <a:lnSpc>
                <a:spcPct val="90000"/>
              </a:lnSpc>
              <a:buNone/>
            </a:pPr>
            <a:r>
              <a:rPr lang="en-GB" dirty="0">
                <a:latin typeface="Arial Nova"/>
                <a:ea typeface="Batang"/>
              </a:rPr>
              <a:t>One method you can use to help expose children to a range of age-appropriate language is to share a bedtime story daily. </a:t>
            </a:r>
            <a:endParaRPr lang="en-US">
              <a:latin typeface="Arial Nova"/>
            </a:endParaRPr>
          </a:p>
          <a:p>
            <a:pPr marL="0" indent="0">
              <a:lnSpc>
                <a:spcPct val="90000"/>
              </a:lnSpc>
              <a:buNone/>
            </a:pPr>
            <a:r>
              <a:rPr lang="en-GB" dirty="0">
                <a:latin typeface="Arial Nova"/>
                <a:ea typeface="Batang"/>
              </a:rPr>
              <a:t>Children hear words in books that are less commonly used in everyday speech and can work out the meaning of this new vocabulary based on lots of different things. Some of these include looking for picture clues, inferring based on their knowledge of the story or looking for clues within the text. The</a:t>
            </a:r>
            <a:endParaRPr lang="en-GB">
              <a:latin typeface="Arial Nova"/>
            </a:endParaRPr>
          </a:p>
          <a:p>
            <a:pPr marL="0" indent="0">
              <a:lnSpc>
                <a:spcPct val="90000"/>
              </a:lnSpc>
              <a:buNone/>
            </a:pPr>
            <a:r>
              <a:rPr lang="en-GB" dirty="0">
                <a:latin typeface="Arial Nova"/>
                <a:ea typeface="Batang"/>
              </a:rPr>
              <a:t>y can also benefit from the adult explaining some key bits of vocabulary within a story. For example, if the book said "the man dashed around the corner" we may be tempted to change the word to ran as this is more easily understood by young children, however by doing so you are not exposing them to a range of language. You could ask if your child has understood what that word means after finishing the page. </a:t>
            </a:r>
            <a:endParaRPr lang="en-GB" sz="1700" dirty="0">
              <a:latin typeface="Arial Nova"/>
            </a:endParaRPr>
          </a:p>
        </p:txBody>
      </p:sp>
    </p:spTree>
    <p:extLst>
      <p:ext uri="{BB962C8B-B14F-4D97-AF65-F5344CB8AC3E}">
        <p14:creationId xmlns:p14="http://schemas.microsoft.com/office/powerpoint/2010/main" val="52821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60C52D-ADFF-FADA-208E-F8D938923958}"/>
              </a:ext>
            </a:extLst>
          </p:cNvPr>
          <p:cNvSpPr>
            <a:spLocks noGrp="1"/>
          </p:cNvSpPr>
          <p:nvPr>
            <p:ph type="title"/>
          </p:nvPr>
        </p:nvSpPr>
        <p:spPr>
          <a:xfrm>
            <a:off x="1050879" y="609601"/>
            <a:ext cx="9810604" cy="1216024"/>
          </a:xfrm>
        </p:spPr>
        <p:txBody>
          <a:bodyPr>
            <a:normAutofit/>
          </a:bodyPr>
          <a:lstStyle/>
          <a:p>
            <a:r>
              <a:rPr lang="en-GB" dirty="0">
                <a:ea typeface="Batang"/>
              </a:rPr>
              <a:t>Speaking multiple languages</a:t>
            </a:r>
            <a:endParaRPr lang="en-GB" dirty="0"/>
          </a:p>
        </p:txBody>
      </p:sp>
      <p:graphicFrame>
        <p:nvGraphicFramePr>
          <p:cNvPr id="5" name="Content Placeholder 2">
            <a:extLst>
              <a:ext uri="{FF2B5EF4-FFF2-40B4-BE49-F238E27FC236}">
                <a16:creationId xmlns:a16="http://schemas.microsoft.com/office/drawing/2014/main" id="{B3BEE47F-D8DD-55BB-DD78-EABEEF516D56}"/>
              </a:ext>
            </a:extLst>
          </p:cNvPr>
          <p:cNvGraphicFramePr>
            <a:graphicFrameLocks noGrp="1"/>
          </p:cNvGraphicFramePr>
          <p:nvPr>
            <p:ph idx="1"/>
            <p:extLst>
              <p:ext uri="{D42A27DB-BD31-4B8C-83A1-F6EECF244321}">
                <p14:modId xmlns:p14="http://schemas.microsoft.com/office/powerpoint/2010/main" val="3311124904"/>
              </p:ext>
            </p:extLst>
          </p:nvPr>
        </p:nvGraphicFramePr>
        <p:xfrm>
          <a:off x="231416" y="1709233"/>
          <a:ext cx="11718393" cy="4539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15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B29E-B261-029E-6DFC-6393B2CD160C}"/>
              </a:ext>
            </a:extLst>
          </p:cNvPr>
          <p:cNvSpPr>
            <a:spLocks noGrp="1"/>
          </p:cNvSpPr>
          <p:nvPr>
            <p:ph type="title"/>
          </p:nvPr>
        </p:nvSpPr>
        <p:spPr/>
        <p:txBody>
          <a:bodyPr>
            <a:noAutofit/>
          </a:bodyPr>
          <a:lstStyle/>
          <a:p>
            <a:pPr algn="ctr"/>
            <a:r>
              <a:rPr lang="en-GB" sz="3100" dirty="0">
                <a:ea typeface="Batang"/>
              </a:rPr>
              <a:t>What does the government say about speech and language in Reception?</a:t>
            </a:r>
            <a:endParaRPr lang="en-GB" sz="3100" dirty="0"/>
          </a:p>
        </p:txBody>
      </p:sp>
      <p:graphicFrame>
        <p:nvGraphicFramePr>
          <p:cNvPr id="5" name="Content Placeholder 2">
            <a:extLst>
              <a:ext uri="{FF2B5EF4-FFF2-40B4-BE49-F238E27FC236}">
                <a16:creationId xmlns:a16="http://schemas.microsoft.com/office/drawing/2014/main" id="{855CD76C-DFD5-FF7C-E579-1AF39AF0165B}"/>
              </a:ext>
            </a:extLst>
          </p:cNvPr>
          <p:cNvGraphicFramePr>
            <a:graphicFrameLocks noGrp="1"/>
          </p:cNvGraphicFramePr>
          <p:nvPr>
            <p:ph idx="1"/>
            <p:extLst>
              <p:ext uri="{D42A27DB-BD31-4B8C-83A1-F6EECF244321}">
                <p14:modId xmlns:p14="http://schemas.microsoft.com/office/powerpoint/2010/main" val="3976239737"/>
              </p:ext>
            </p:extLst>
          </p:nvPr>
        </p:nvGraphicFramePr>
        <p:xfrm>
          <a:off x="360766" y="1825624"/>
          <a:ext cx="11564641" cy="4644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05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66DE11-17E1-4DC7-B2B7-6DA2E6A9C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52E493E-0B27-4F3C-AA01-17F0A2564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67D34-1998-DC58-EE73-86936274DD2B}"/>
              </a:ext>
            </a:extLst>
          </p:cNvPr>
          <p:cNvSpPr>
            <a:spLocks noGrp="1"/>
          </p:cNvSpPr>
          <p:nvPr>
            <p:ph type="title"/>
          </p:nvPr>
        </p:nvSpPr>
        <p:spPr>
          <a:xfrm>
            <a:off x="7324486" y="63261"/>
            <a:ext cx="4857244" cy="1216024"/>
          </a:xfrm>
        </p:spPr>
        <p:txBody>
          <a:bodyPr>
            <a:noAutofit/>
          </a:bodyPr>
          <a:lstStyle/>
          <a:p>
            <a:pPr algn="ctr">
              <a:lnSpc>
                <a:spcPct val="100000"/>
              </a:lnSpc>
            </a:pPr>
            <a:r>
              <a:rPr lang="en-GB" sz="2000" dirty="0">
                <a:ea typeface="Batang"/>
              </a:rPr>
              <a:t>How to correct your child if they have an error within speech?</a:t>
            </a:r>
            <a:endParaRPr lang="en-GB" sz="1600" dirty="0"/>
          </a:p>
        </p:txBody>
      </p:sp>
      <p:pic>
        <p:nvPicPr>
          <p:cNvPr id="5" name="Picture 4" descr="Empty speech bubbles">
            <a:extLst>
              <a:ext uri="{FF2B5EF4-FFF2-40B4-BE49-F238E27FC236}">
                <a16:creationId xmlns:a16="http://schemas.microsoft.com/office/drawing/2014/main" id="{45511DC6-8E43-5580-A294-286571A9F166}"/>
              </a:ext>
            </a:extLst>
          </p:cNvPr>
          <p:cNvPicPr>
            <a:picLocks noChangeAspect="1"/>
          </p:cNvPicPr>
          <p:nvPr/>
        </p:nvPicPr>
        <p:blipFill rotWithShape="1">
          <a:blip r:embed="rId2"/>
          <a:srcRect l="20010" r="11496" b="-2"/>
          <a:stretch/>
        </p:blipFill>
        <p:spPr>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pic>
      <p:sp>
        <p:nvSpPr>
          <p:cNvPr id="3" name="Content Placeholder 2">
            <a:extLst>
              <a:ext uri="{FF2B5EF4-FFF2-40B4-BE49-F238E27FC236}">
                <a16:creationId xmlns:a16="http://schemas.microsoft.com/office/drawing/2014/main" id="{E15C508E-0EB9-0EDD-F406-306CCB7D8D7A}"/>
              </a:ext>
            </a:extLst>
          </p:cNvPr>
          <p:cNvSpPr>
            <a:spLocks noGrp="1"/>
          </p:cNvSpPr>
          <p:nvPr>
            <p:ph idx="1"/>
          </p:nvPr>
        </p:nvSpPr>
        <p:spPr>
          <a:xfrm>
            <a:off x="6947138" y="1543507"/>
            <a:ext cx="5250910" cy="4107021"/>
          </a:xfrm>
        </p:spPr>
        <p:txBody>
          <a:bodyPr vert="horz" lIns="91440" tIns="45720" rIns="91440" bIns="45720" rtlCol="0" anchor="t">
            <a:noAutofit/>
          </a:bodyPr>
          <a:lstStyle/>
          <a:p>
            <a:pPr marL="0" indent="0">
              <a:lnSpc>
                <a:spcPct val="90000"/>
              </a:lnSpc>
              <a:buNone/>
            </a:pPr>
            <a:r>
              <a:rPr lang="en-GB" dirty="0">
                <a:latin typeface="Arial Nova"/>
                <a:ea typeface="Batang"/>
              </a:rPr>
              <a:t>Children within this age typically make some mistakes within their speech. Some of these include "me got it" or reverses within sentences. We would encourage you to just model the sentence back to your child using the correct grammar, for example saying "yes I have it". </a:t>
            </a:r>
          </a:p>
          <a:p>
            <a:pPr marL="0" indent="0">
              <a:lnSpc>
                <a:spcPct val="90000"/>
              </a:lnSpc>
              <a:buNone/>
            </a:pPr>
            <a:r>
              <a:rPr lang="en-GB" dirty="0">
                <a:latin typeface="Arial Nova"/>
                <a:ea typeface="Batang"/>
              </a:rPr>
              <a:t>Being consistent with modelling and regularly revisiting things you know they have found difficult will help. </a:t>
            </a:r>
          </a:p>
          <a:p>
            <a:pPr marL="0" indent="0">
              <a:lnSpc>
                <a:spcPct val="90000"/>
              </a:lnSpc>
              <a:buNone/>
            </a:pPr>
            <a:r>
              <a:rPr lang="en-GB" dirty="0">
                <a:latin typeface="Arial Nova"/>
                <a:ea typeface="Batang"/>
              </a:rPr>
              <a:t>Recent training makes it clear that it can take a child 10 seconds to process speech and formulate a response. This means one of the most beneficial things you can do when encouraging talk is to wait around 10 seconds before jumping in to help your child with an answer! </a:t>
            </a:r>
          </a:p>
        </p:txBody>
      </p:sp>
    </p:spTree>
    <p:extLst>
      <p:ext uri="{BB962C8B-B14F-4D97-AF65-F5344CB8AC3E}">
        <p14:creationId xmlns:p14="http://schemas.microsoft.com/office/powerpoint/2010/main" val="121450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652D6-11AB-CCA5-29EE-AFC8A0262D54}"/>
              </a:ext>
            </a:extLst>
          </p:cNvPr>
          <p:cNvSpPr>
            <a:spLocks noGrp="1"/>
          </p:cNvSpPr>
          <p:nvPr>
            <p:ph type="title"/>
          </p:nvPr>
        </p:nvSpPr>
        <p:spPr>
          <a:xfrm>
            <a:off x="1022124" y="63261"/>
            <a:ext cx="6967181" cy="1216024"/>
          </a:xfrm>
        </p:spPr>
        <p:txBody>
          <a:bodyPr>
            <a:normAutofit/>
          </a:bodyPr>
          <a:lstStyle/>
          <a:p>
            <a:r>
              <a:rPr lang="en-GB" dirty="0">
                <a:ea typeface="Batang"/>
              </a:rPr>
              <a:t>How to encourage talk</a:t>
            </a:r>
            <a:endParaRPr lang="en-GB" dirty="0"/>
          </a:p>
        </p:txBody>
      </p:sp>
      <p:sp>
        <p:nvSpPr>
          <p:cNvPr id="3" name="Content Placeholder 2">
            <a:extLst>
              <a:ext uri="{FF2B5EF4-FFF2-40B4-BE49-F238E27FC236}">
                <a16:creationId xmlns:a16="http://schemas.microsoft.com/office/drawing/2014/main" id="{12DD5398-7974-960C-A69F-B8D11ED84442}"/>
              </a:ext>
            </a:extLst>
          </p:cNvPr>
          <p:cNvSpPr>
            <a:spLocks noGrp="1"/>
          </p:cNvSpPr>
          <p:nvPr>
            <p:ph idx="1"/>
          </p:nvPr>
        </p:nvSpPr>
        <p:spPr>
          <a:xfrm>
            <a:off x="288879" y="1586640"/>
            <a:ext cx="7700427" cy="5027170"/>
          </a:xfrm>
        </p:spPr>
        <p:txBody>
          <a:bodyPr vert="horz" lIns="91440" tIns="45720" rIns="91440" bIns="45720" rtlCol="0" anchor="t">
            <a:normAutofit lnSpcReduction="10000"/>
          </a:bodyPr>
          <a:lstStyle/>
          <a:p>
            <a:pPr marL="0" indent="0">
              <a:lnSpc>
                <a:spcPct val="90000"/>
              </a:lnSpc>
              <a:buNone/>
            </a:pPr>
            <a:r>
              <a:rPr lang="en-GB" dirty="0">
                <a:ea typeface="Batang"/>
              </a:rPr>
              <a:t>Children, like adults, are more willing to engage in conversation when it interests them. For example, if you talk to your child about their favourite toy or a visit to the local farm, they are more likely to hold a 2-way conversation and answer questions. </a:t>
            </a:r>
            <a:endParaRPr lang="en-GB">
              <a:ea typeface="Batang"/>
            </a:endParaRPr>
          </a:p>
          <a:p>
            <a:pPr marL="0" indent="0">
              <a:lnSpc>
                <a:spcPct val="90000"/>
              </a:lnSpc>
              <a:buNone/>
            </a:pPr>
            <a:r>
              <a:rPr lang="en-GB" dirty="0">
                <a:ea typeface="Batang"/>
              </a:rPr>
              <a:t>Children are often quieter when they come home from school as they have spent the day communicating with other peers and teachers within the setting. Allow them this relaxation time with no pressure to converse then start a conversation when you feel they have recharged a little. </a:t>
            </a:r>
            <a:endParaRPr lang="en-GB">
              <a:ea typeface="Batang"/>
            </a:endParaRPr>
          </a:p>
          <a:p>
            <a:pPr marL="0" indent="0">
              <a:lnSpc>
                <a:spcPct val="90000"/>
              </a:lnSpc>
              <a:buNone/>
            </a:pPr>
            <a:r>
              <a:rPr lang="en-GB" dirty="0">
                <a:ea typeface="Batang"/>
              </a:rPr>
              <a:t>Sparking a child's curiosity or interest is an excellent hook to start a conversation. Another great way to do this is by using what you see around you – for example, if you pass an ambulance on the way home you would ask your child where they think it is going or why you might need an ambulance. From this, be led by them in the conversation – it could lead anywhere including jobs for the future, how to help someone who is ill, the emergency number or even how to get home!</a:t>
            </a:r>
            <a:endParaRPr lang="en-GB" dirty="0"/>
          </a:p>
          <a:p>
            <a:pPr marL="0" indent="0">
              <a:buNone/>
            </a:pPr>
            <a:endParaRPr lang="en-GB" dirty="0"/>
          </a:p>
        </p:txBody>
      </p:sp>
      <p:pic>
        <p:nvPicPr>
          <p:cNvPr id="5" name="Picture 4" descr="Child toys in a room">
            <a:extLst>
              <a:ext uri="{FF2B5EF4-FFF2-40B4-BE49-F238E27FC236}">
                <a16:creationId xmlns:a16="http://schemas.microsoft.com/office/drawing/2014/main" id="{11969AA8-0E8C-2EEA-6049-519D7ED26C58}"/>
              </a:ext>
            </a:extLst>
          </p:cNvPr>
          <p:cNvPicPr>
            <a:picLocks noChangeAspect="1"/>
          </p:cNvPicPr>
          <p:nvPr/>
        </p:nvPicPr>
        <p:blipFill rotWithShape="1">
          <a:blip r:embed="rId2"/>
          <a:srcRect l="33954" r="25044"/>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171767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3BAF-E988-833C-265D-63DB68F67BF9}"/>
              </a:ext>
            </a:extLst>
          </p:cNvPr>
          <p:cNvSpPr>
            <a:spLocks noGrp="1"/>
          </p:cNvSpPr>
          <p:nvPr>
            <p:ph type="title"/>
          </p:nvPr>
        </p:nvSpPr>
        <p:spPr/>
        <p:txBody>
          <a:bodyPr/>
          <a:lstStyle/>
          <a:p>
            <a:r>
              <a:rPr lang="en-GB" dirty="0">
                <a:ea typeface="Batang"/>
              </a:rPr>
              <a:t>How do we support this in school?</a:t>
            </a:r>
            <a:endParaRPr lang="en-GB" dirty="0"/>
          </a:p>
        </p:txBody>
      </p:sp>
      <p:graphicFrame>
        <p:nvGraphicFramePr>
          <p:cNvPr id="5" name="Content Placeholder 2">
            <a:extLst>
              <a:ext uri="{FF2B5EF4-FFF2-40B4-BE49-F238E27FC236}">
                <a16:creationId xmlns:a16="http://schemas.microsoft.com/office/drawing/2014/main" id="{ADF5DDFD-5B0D-8F1C-B625-FEDCF55CD4E8}"/>
              </a:ext>
            </a:extLst>
          </p:cNvPr>
          <p:cNvGraphicFramePr>
            <a:graphicFrameLocks noGrp="1"/>
          </p:cNvGraphicFramePr>
          <p:nvPr>
            <p:ph idx="1"/>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5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nic set up outdoors">
            <a:extLst>
              <a:ext uri="{FF2B5EF4-FFF2-40B4-BE49-F238E27FC236}">
                <a16:creationId xmlns:a16="http://schemas.microsoft.com/office/drawing/2014/main" id="{78E0F349-8C9A-B482-4383-2B65DCBEBF15}"/>
              </a:ext>
            </a:extLst>
          </p:cNvPr>
          <p:cNvPicPr>
            <a:picLocks noChangeAspect="1"/>
          </p:cNvPicPr>
          <p:nvPr/>
        </p:nvPicPr>
        <p:blipFill rotWithShape="1">
          <a:blip r:embed="rId2"/>
          <a:srcRect t="7865" b="7865"/>
          <a:stretch/>
        </p:blipFill>
        <p:spPr>
          <a:xfrm>
            <a:off x="1" y="1"/>
            <a:ext cx="12192000" cy="6857999"/>
          </a:xfrm>
          <a:prstGeom prst="rect">
            <a:avLst/>
          </a:prstGeom>
        </p:spPr>
      </p:pic>
      <p:sp useBgFill="1">
        <p:nvSpPr>
          <p:cNvPr id="18" name="Freeform: Shape 17">
            <a:extLst>
              <a:ext uri="{FF2B5EF4-FFF2-40B4-BE49-F238E27FC236}">
                <a16:creationId xmlns:a16="http://schemas.microsoft.com/office/drawing/2014/main" id="{7E7D0C94-08B4-48AE-8813-CC4D60294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503F1C9-C58E-B7E8-AF1B-E06B87B15BBF}"/>
              </a:ext>
            </a:extLst>
          </p:cNvPr>
          <p:cNvSpPr>
            <a:spLocks noGrp="1"/>
          </p:cNvSpPr>
          <p:nvPr>
            <p:ph type="title"/>
          </p:nvPr>
        </p:nvSpPr>
        <p:spPr>
          <a:xfrm>
            <a:off x="1037809" y="1071350"/>
            <a:ext cx="4775162" cy="1475906"/>
          </a:xfrm>
        </p:spPr>
        <p:txBody>
          <a:bodyPr>
            <a:normAutofit/>
          </a:bodyPr>
          <a:lstStyle/>
          <a:p>
            <a:pPr algn="ctr"/>
            <a:r>
              <a:rPr lang="en-GB" dirty="0">
                <a:ea typeface="Batang"/>
              </a:rPr>
              <a:t>How to follow an interest?</a:t>
            </a:r>
            <a:endParaRPr lang="en-GB"/>
          </a:p>
        </p:txBody>
      </p:sp>
      <p:sp>
        <p:nvSpPr>
          <p:cNvPr id="2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4877EB-CA95-2E87-B0A8-01164369A4C7}"/>
              </a:ext>
            </a:extLst>
          </p:cNvPr>
          <p:cNvSpPr>
            <a:spLocks noGrp="1"/>
          </p:cNvSpPr>
          <p:nvPr>
            <p:ph idx="1"/>
          </p:nvPr>
        </p:nvSpPr>
        <p:spPr>
          <a:xfrm>
            <a:off x="1189319" y="2547257"/>
            <a:ext cx="4458446" cy="3239392"/>
          </a:xfrm>
        </p:spPr>
        <p:txBody>
          <a:bodyPr vert="horz" lIns="91440" tIns="45720" rIns="91440" bIns="45720" rtlCol="0" anchor="ctr">
            <a:normAutofit fontScale="92500" lnSpcReduction="10000"/>
          </a:bodyPr>
          <a:lstStyle/>
          <a:p>
            <a:pPr marL="0" indent="0">
              <a:lnSpc>
                <a:spcPct val="90000"/>
              </a:lnSpc>
              <a:buNone/>
            </a:pPr>
            <a:r>
              <a:rPr lang="en-GB" dirty="0">
                <a:ea typeface="Batang"/>
              </a:rPr>
              <a:t>Any interest can be followed! From the most random thing to more generic there are lots of ways you can use an interest to spark curiosity and talk. For example, if your child has an obsession with lawn mowers you could take them to the garden centre, let them cut the grass, get some books (fiction and non-fiction), spread the interest by letting them grow their own plant or vegetable etc. The possibilities are endless and can be as random as necessary! </a:t>
            </a:r>
          </a:p>
        </p:txBody>
      </p:sp>
    </p:spTree>
    <p:extLst>
      <p:ext uri="{BB962C8B-B14F-4D97-AF65-F5344CB8AC3E}">
        <p14:creationId xmlns:p14="http://schemas.microsoft.com/office/powerpoint/2010/main" val="1276049097"/>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562</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Nova</vt:lpstr>
      <vt:lpstr>Batang</vt:lpstr>
      <vt:lpstr>Bembo</vt:lpstr>
      <vt:lpstr>ArchiveVTI</vt:lpstr>
      <vt:lpstr>Developing curiosity to encourage talk</vt:lpstr>
      <vt:lpstr>Speech development </vt:lpstr>
      <vt:lpstr>Developing speech</vt:lpstr>
      <vt:lpstr>Speaking multiple languages</vt:lpstr>
      <vt:lpstr>What does the government say about speech and language in Reception?</vt:lpstr>
      <vt:lpstr>How to correct your child if they have an error within speech?</vt:lpstr>
      <vt:lpstr>How to encourage talk</vt:lpstr>
      <vt:lpstr>How do we support this in school?</vt:lpstr>
      <vt:lpstr>How to follow an interest?</vt:lpstr>
      <vt:lpstr>What happens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Flood</dc:creator>
  <cp:lastModifiedBy>Lucy Flood</cp:lastModifiedBy>
  <cp:revision>301</cp:revision>
  <dcterms:created xsi:type="dcterms:W3CDTF">2023-02-03T13:38:26Z</dcterms:created>
  <dcterms:modified xsi:type="dcterms:W3CDTF">2023-02-03T14:45:36Z</dcterms:modified>
</cp:coreProperties>
</file>