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68" r:id="rId14"/>
    <p:sldId id="270" r:id="rId15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AC382-9303-4AF3-8633-BE6B812DBB39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3A2C3-1BAA-4A98-A4B1-A85AAAE08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90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2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0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9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6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3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0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2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8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7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7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836B4A-5474-4D19-BD3B-33FC9505317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BC27A6-A594-4C8D-9558-E0E7FFFB26D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4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133599"/>
            <a:ext cx="10058400" cy="29300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SassoonCRInfantMedium" panose="00000500000000000000" pitchFamily="2" charset="0"/>
              </a:rPr>
              <a:t>Reading and Phonics Workshop</a:t>
            </a:r>
            <a:br>
              <a:rPr lang="en-GB" dirty="0">
                <a:latin typeface="SassoonCRInfantMedium" panose="00000500000000000000" pitchFamily="2" charset="0"/>
              </a:rPr>
            </a:br>
            <a:endParaRPr lang="en-GB" dirty="0">
              <a:latin typeface="SassoonCRInfantMedium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492112"/>
            <a:ext cx="10058400" cy="1143000"/>
          </a:xfrm>
        </p:spPr>
        <p:txBody>
          <a:bodyPr>
            <a:normAutofit/>
          </a:bodyPr>
          <a:lstStyle/>
          <a:p>
            <a:endParaRPr lang="en-GB" dirty="0">
              <a:latin typeface="SassoonCRInfantMedium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929" y="447839"/>
            <a:ext cx="1685760" cy="16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9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sz="2400" dirty="0">
              <a:latin typeface="SassoonCRInfantMedium" panose="00000500000000000000" pitchFamily="2" charset="0"/>
            </a:endParaRPr>
          </a:p>
          <a:p>
            <a:pPr lvl="3"/>
            <a:endParaRPr lang="en-GB" dirty="0"/>
          </a:p>
          <a:p>
            <a:pPr lvl="3"/>
            <a:endParaRPr lang="en-GB" dirty="0"/>
          </a:p>
          <a:p>
            <a:pPr lvl="3"/>
            <a:endParaRPr lang="en-GB" dirty="0"/>
          </a:p>
          <a:p>
            <a:pPr lvl="3"/>
            <a:endParaRPr lang="en-GB" dirty="0"/>
          </a:p>
          <a:p>
            <a:pPr lvl="3"/>
            <a:endParaRPr lang="en-GB" dirty="0"/>
          </a:p>
          <a:p>
            <a:pPr lvl="3"/>
            <a:endParaRPr lang="en-GB" dirty="0"/>
          </a:p>
          <a:p>
            <a:pPr lvl="3"/>
            <a:endParaRPr lang="en-GB" dirty="0"/>
          </a:p>
          <a:p>
            <a:pPr lvl="3"/>
            <a:endParaRPr lang="en-GB" dirty="0"/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42303"/>
            <a:ext cx="8572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8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Phase 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744" y="2040677"/>
            <a:ext cx="86772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Phase 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61001"/>
            <a:ext cx="85534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Expectations – Home /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SassoonCRInfantMedium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We ask parents to write in the reading record every time you read together. Our expectation is for each child to read 5 times per week. </a:t>
            </a:r>
          </a:p>
        </p:txBody>
      </p:sp>
    </p:spTree>
    <p:extLst>
      <p:ext uri="{BB962C8B-B14F-4D97-AF65-F5344CB8AC3E}">
        <p14:creationId xmlns:p14="http://schemas.microsoft.com/office/powerpoint/2010/main" val="139127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Thank you…..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3600" dirty="0"/>
          </a:p>
          <a:p>
            <a:pPr algn="ctr"/>
            <a:endParaRPr lang="en-GB" sz="3600" dirty="0"/>
          </a:p>
          <a:p>
            <a:pPr algn="ctr"/>
            <a:r>
              <a:rPr lang="en-GB" sz="3600" dirty="0">
                <a:latin typeface="SassoonCRInfantMedium" panose="00000500000000000000" pitchFamily="2" charset="0"/>
              </a:rPr>
              <a:t>Your support is very much appreciated and makes all the difference to your child's progress </a:t>
            </a:r>
          </a:p>
        </p:txBody>
      </p:sp>
    </p:spTree>
    <p:extLst>
      <p:ext uri="{BB962C8B-B14F-4D97-AF65-F5344CB8AC3E}">
        <p14:creationId xmlns:p14="http://schemas.microsoft.com/office/powerpoint/2010/main" val="289180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It starts with speaking and listening. What can you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>
              <a:latin typeface="SassoonCRInfantMedium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400" dirty="0">
                <a:latin typeface="SassoonCRInfantMedium" panose="00000500000000000000" pitchFamily="2" charset="0"/>
              </a:rPr>
              <a:t>Talk to them!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400" dirty="0">
                <a:latin typeface="SassoonCRInfantMedium" panose="00000500000000000000" pitchFamily="2" charset="0"/>
              </a:rPr>
              <a:t>Model and expect good listening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400" dirty="0">
                <a:latin typeface="SassoonCRInfantMedium" panose="00000500000000000000" pitchFamily="2" charset="0"/>
              </a:rPr>
              <a:t>Encourage the understanding and use of new vocabulary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400" dirty="0">
                <a:latin typeface="SassoonCRInfantMedium" panose="00000500000000000000" pitchFamily="2" charset="0"/>
              </a:rPr>
              <a:t>Sing songs, rhymes and poems, enjoying the rhyme and rhythm of words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400" dirty="0">
                <a:latin typeface="SassoonCRInfantMedium" panose="00000500000000000000" pitchFamily="2" charset="0"/>
              </a:rPr>
              <a:t>Read to your child regularly and develop their story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400" dirty="0">
                <a:latin typeface="SassoonCRInfantMedium" panose="00000500000000000000" pitchFamily="2" charset="0"/>
              </a:rPr>
              <a:t>Play games – I Spy, Alliteration is a lot of fun to play around with. Your child’s name can be a good place to start. For example, say ‘Connie caught a cat’, ‘Jolly Jessica Jumped’ or ‘Mason Munches Muffins’</a:t>
            </a:r>
          </a:p>
        </p:txBody>
      </p:sp>
    </p:spTree>
    <p:extLst>
      <p:ext uri="{BB962C8B-B14F-4D97-AF65-F5344CB8AC3E}">
        <p14:creationId xmlns:p14="http://schemas.microsoft.com/office/powerpoint/2010/main" val="277200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Reading at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400" dirty="0">
              <a:latin typeface="SassoonCRInfantMedium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Shared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Reading practice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Phonics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434" y="1932444"/>
            <a:ext cx="5057940" cy="41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Reading at Home – What will you get from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400" dirty="0">
              <a:latin typeface="SassoonCRInfantMedium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E-Books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Home learning tasks will be set on </a:t>
            </a:r>
          </a:p>
          <a:p>
            <a:pPr marL="0" indent="0">
              <a:buNone/>
            </a:pPr>
            <a:r>
              <a:rPr lang="en-GB" sz="2400" dirty="0">
                <a:latin typeface="SassoonCRInfantMedium" panose="00000500000000000000" pitchFamily="2" charset="0"/>
              </a:rPr>
              <a:t>Evidence 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Library 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Reading for pleasure 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C4F31-DDAC-45F0-B50C-7CB74F84E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4825"/>
          <a:stretch/>
        </p:blipFill>
        <p:spPr>
          <a:xfrm>
            <a:off x="6935458" y="2242868"/>
            <a:ext cx="4514850" cy="28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8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Reading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9167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400" dirty="0">
              <a:latin typeface="SassoonCRInfantMedium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Quiet place for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Let them see you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Follow your child's lead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Enjoyable shared experience!</a:t>
            </a:r>
          </a:p>
        </p:txBody>
      </p:sp>
    </p:spTree>
    <p:extLst>
      <p:ext uri="{BB962C8B-B14F-4D97-AF65-F5344CB8AC3E}">
        <p14:creationId xmlns:p14="http://schemas.microsoft.com/office/powerpoint/2010/main" val="42230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Maintain the flow for understanding and enjoyment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If your child mispronounces a word do not interrupt immediately, instead allow opportunity for </a:t>
            </a:r>
            <a:r>
              <a:rPr lang="en-GB" sz="2400" dirty="0">
                <a:solidFill>
                  <a:srgbClr val="FF0000"/>
                </a:solidFill>
                <a:latin typeface="SassoonCRInfantMedium" panose="00000500000000000000" pitchFamily="2" charset="0"/>
              </a:rPr>
              <a:t>self correction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If your child does try to ‘sound out’ words, encourage the use of </a:t>
            </a:r>
            <a:r>
              <a:rPr lang="en-GB" sz="2400" dirty="0">
                <a:solidFill>
                  <a:srgbClr val="FF0000"/>
                </a:solidFill>
                <a:latin typeface="SassoonCRInfantMedium" panose="00000500000000000000" pitchFamily="2" charset="0"/>
              </a:rPr>
              <a:t>letter sounds </a:t>
            </a:r>
            <a:r>
              <a:rPr lang="en-GB" sz="2400" dirty="0">
                <a:latin typeface="SassoonCRInfantMedium" panose="00000500000000000000" pitchFamily="2" charset="0"/>
              </a:rPr>
              <a:t>rather than ‘alphabet names’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Which leads us onto</a:t>
            </a:r>
            <a:r>
              <a:rPr lang="en-GB" sz="4000" dirty="0">
                <a:solidFill>
                  <a:srgbClr val="FFFF00"/>
                </a:solidFill>
                <a:latin typeface="SassoonCRInfantMedium" panose="00000500000000000000" pitchFamily="2" charset="0"/>
              </a:rPr>
              <a:t> </a:t>
            </a:r>
            <a:r>
              <a:rPr lang="en-GB" sz="4400" dirty="0">
                <a:solidFill>
                  <a:srgbClr val="FF0000"/>
                </a:solidFill>
                <a:latin typeface="SassoonCRInfantMedium" panose="00000500000000000000" pitchFamily="2" charset="0"/>
              </a:rPr>
              <a:t>phonics…</a:t>
            </a:r>
            <a:endParaRPr lang="en-GB" sz="3600" dirty="0">
              <a:solidFill>
                <a:srgbClr val="FF0000"/>
              </a:solidFill>
              <a:latin typeface="SassoonCRInfantMedi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0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assoonCRInfantMedium" panose="00000500000000000000" pitchFamily="2" charset="0"/>
              </a:rPr>
              <a:t>New </a:t>
            </a:r>
            <a:r>
              <a:rPr lang="en-GB" dirty="0">
                <a:latin typeface="SassoonCRInfantMedium" panose="00000500000000000000" pitchFamily="2" charset="0"/>
              </a:rPr>
              <a:t>Vocabulary!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Phonics – the learning of letters and sounds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Phoneme – the sound a letter makes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Grapheme – the written letter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Blending – running sounds together to make a word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Segmenting – breaking a word up into its component sounds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Tricky Words – Words that cannot be decoded using phonics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CVC – c = consonant v = vowel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Digraph – a sound made with two letters </a:t>
            </a:r>
            <a:r>
              <a:rPr lang="en-GB" sz="2400" dirty="0" err="1">
                <a:latin typeface="SassoonCRInfantMedium" panose="00000500000000000000" pitchFamily="2" charset="0"/>
              </a:rPr>
              <a:t>eg</a:t>
            </a:r>
            <a:r>
              <a:rPr lang="en-GB" sz="2400" dirty="0">
                <a:latin typeface="SassoonCRInfantMedium" panose="00000500000000000000" pitchFamily="2" charset="0"/>
              </a:rPr>
              <a:t> </a:t>
            </a:r>
            <a:r>
              <a:rPr lang="en-GB" sz="2400" dirty="0" err="1">
                <a:latin typeface="SassoonCRInfantMedium" panose="00000500000000000000" pitchFamily="2" charset="0"/>
              </a:rPr>
              <a:t>sh</a:t>
            </a:r>
            <a:r>
              <a:rPr lang="en-GB" sz="2400" dirty="0">
                <a:latin typeface="SassoonCRInfantMedium" panose="00000500000000000000" pitchFamily="2" charset="0"/>
              </a:rPr>
              <a:t>  </a:t>
            </a:r>
            <a:r>
              <a:rPr lang="en-GB" sz="2400" dirty="0" err="1">
                <a:latin typeface="SassoonCRInfantMedium" panose="00000500000000000000" pitchFamily="2" charset="0"/>
              </a:rPr>
              <a:t>ai</a:t>
            </a:r>
            <a:r>
              <a:rPr lang="en-GB" sz="2400" dirty="0">
                <a:latin typeface="SassoonCRInfantMedium" panose="00000500000000000000" pitchFamily="2" charset="0"/>
              </a:rPr>
              <a:t>  oi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D116D-1894-468A-BFFC-5B160B61C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"/>
          <a:stretch/>
        </p:blipFill>
        <p:spPr>
          <a:xfrm>
            <a:off x="8320539" y="1833996"/>
            <a:ext cx="2945560" cy="20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9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Phonics at Pinders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400" dirty="0">
              <a:latin typeface="SassoonCRInfantMedium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Structured programme – Little </a:t>
            </a:r>
            <a:r>
              <a:rPr lang="en-GB" sz="2400" dirty="0" err="1">
                <a:latin typeface="SassoonCRInfantMedium" panose="00000500000000000000" pitchFamily="2" charset="0"/>
              </a:rPr>
              <a:t>Wandle</a:t>
            </a:r>
            <a:r>
              <a:rPr lang="en-GB" sz="2400" dirty="0">
                <a:latin typeface="SassoonCRInfantMedium" panose="00000500000000000000" pitchFamily="2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Fast pace, lots of consolidation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676" y="108571"/>
            <a:ext cx="2164268" cy="2749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808" y="3252631"/>
            <a:ext cx="2408129" cy="2780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795" y="1915392"/>
            <a:ext cx="2017951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2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anose="00000500000000000000" pitchFamily="2" charset="0"/>
              </a:rPr>
              <a:t>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SassoonCRInfantMedium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All about sounds, musical, environmental, voice and body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Can they hear sounds?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Medium" panose="00000500000000000000" pitchFamily="2" charset="0"/>
              </a:rPr>
              <a:t>Begin to blend and segment orally</a:t>
            </a:r>
          </a:p>
        </p:txBody>
      </p:sp>
    </p:spTree>
    <p:extLst>
      <p:ext uri="{BB962C8B-B14F-4D97-AF65-F5344CB8AC3E}">
        <p14:creationId xmlns:p14="http://schemas.microsoft.com/office/powerpoint/2010/main" val="42430279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382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SassoonCRInfantMedium</vt:lpstr>
      <vt:lpstr>Retrospect</vt:lpstr>
      <vt:lpstr>Reading and Phonics Workshop </vt:lpstr>
      <vt:lpstr>It starts with speaking and listening. What can you do…</vt:lpstr>
      <vt:lpstr>Reading at School</vt:lpstr>
      <vt:lpstr>Reading at Home – What will you get from school</vt:lpstr>
      <vt:lpstr>Reading at Home</vt:lpstr>
      <vt:lpstr>Maintain the flow for understanding and enjoyment</vt:lpstr>
      <vt:lpstr>New Vocabulary!</vt:lpstr>
      <vt:lpstr>Phonics at Pinders  </vt:lpstr>
      <vt:lpstr>Phase 1</vt:lpstr>
      <vt:lpstr>Phase 2</vt:lpstr>
      <vt:lpstr>Phase 3</vt:lpstr>
      <vt:lpstr>Phase 4</vt:lpstr>
      <vt:lpstr>Expectations – Home / School</vt:lpstr>
      <vt:lpstr>Thank you…..</vt:lpstr>
    </vt:vector>
  </TitlesOfParts>
  <Company>Heathview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Reading and Phonics Workshop</dc:title>
  <dc:creator>Kelly Rowlands</dc:creator>
  <cp:lastModifiedBy>Lucy Flood</cp:lastModifiedBy>
  <cp:revision>23</cp:revision>
  <cp:lastPrinted>2018-09-11T15:45:10Z</cp:lastPrinted>
  <dcterms:created xsi:type="dcterms:W3CDTF">2018-09-09T18:31:35Z</dcterms:created>
  <dcterms:modified xsi:type="dcterms:W3CDTF">2022-09-20T09:39:11Z</dcterms:modified>
</cp:coreProperties>
</file>