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9" r:id="rId11"/>
    <p:sldId id="270" r:id="rId12"/>
    <p:sldId id="271" r:id="rId13"/>
    <p:sldId id="272" r:id="rId14"/>
    <p:sldId id="273" r:id="rId15"/>
    <p:sldId id="266" r:id="rId16"/>
    <p:sldId id="267" r:id="rId17"/>
    <p:sldId id="274" r:id="rId18"/>
    <p:sldId id="275" r:id="rId19"/>
    <p:sldId id="276" r:id="rId20"/>
    <p:sldId id="277" r:id="rId21"/>
  </p:sldIdLst>
  <p:sldSz cx="9906000" cy="6858000" type="A4"/>
  <p:notesSz cx="6724650" cy="97742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 Topaz KS1" id="{BE8CC0A7-9063-4F24-B8C9-E9E4998A2A23}">
          <p14:sldIdLst>
            <p14:sldId id="256"/>
          </p14:sldIdLst>
        </p14:section>
        <p14:section name="Topaz" id="{1E91957E-2F9C-4E10-AAEE-E5CBBC735EDD}">
          <p14:sldIdLst>
            <p14:sldId id="268"/>
          </p14:sldIdLst>
        </p14:section>
        <p14:section name="Emerald" id="{F3D5884E-CB9C-4EE5-8181-0D620C6B5F54}">
          <p14:sldIdLst>
            <p14:sldId id="258"/>
          </p14:sldIdLst>
        </p14:section>
        <p14:section name="Pearl" id="{4DB776AD-2222-4A72-BD17-E1F964854D12}">
          <p14:sldIdLst>
            <p14:sldId id="259"/>
            <p14:sldId id="260"/>
          </p14:sldIdLst>
        </p14:section>
        <p14:section name="Ruby" id="{6DB473D1-6FE6-4652-A05F-334330CB40A2}">
          <p14:sldIdLst>
            <p14:sldId id="261"/>
            <p14:sldId id="263"/>
          </p14:sldIdLst>
        </p14:section>
        <p14:section name="Sapphire" id="{2AE03C83-82ED-41B6-BB92-86383D9DFA27}">
          <p14:sldIdLst>
            <p14:sldId id="264"/>
            <p14:sldId id="265"/>
          </p14:sldIdLst>
        </p14:section>
        <p14:section name="Bronze" id="{E5B54CDA-A076-4F50-B03A-D1B98F6E4F41}">
          <p14:sldIdLst>
            <p14:sldId id="269"/>
            <p14:sldId id="270"/>
          </p14:sldIdLst>
        </p14:section>
        <p14:section name="Silver" id="{BEE816C9-FB02-4F83-9237-247E866822B3}">
          <p14:sldIdLst>
            <p14:sldId id="271"/>
            <p14:sldId id="272"/>
          </p14:sldIdLst>
        </p14:section>
        <p14:section name="Gold" id="{CA7F318F-FC74-4F21-99C5-DB16D9CA6657}">
          <p14:sldIdLst>
            <p14:sldId id="273"/>
          </p14:sldIdLst>
        </p14:section>
        <p14:section name="Quartz" id="{85948E8B-FEC1-4F9D-8AEE-19638CD0F0C7}">
          <p14:sldIdLst>
            <p14:sldId id="266"/>
            <p14:sldId id="267"/>
          </p14:sldIdLst>
        </p14:section>
        <p14:section name="Quartz Star" id="{5399D6A3-B118-4890-A139-CA16C45826C3}">
          <p14:sldIdLst>
            <p14:sldId id="274"/>
            <p14:sldId id="275"/>
          </p14:sldIdLst>
        </p14:section>
        <p14:section name="Platinum" id="{69489DFB-2085-4B40-90EE-2DEA6DDEEB2F}">
          <p14:sldIdLst>
            <p14:sldId id="276"/>
            <p14:sldId id="27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132C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799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052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144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85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09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822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303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332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425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539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966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428B0-BD94-4058-964D-ED938769A2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4C58F-0082-4286-854B-F30C7FD9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429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5016" y="560562"/>
            <a:ext cx="2477683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 dirty="0">
                <a:solidFill>
                  <a:srgbClr val="00B0F0"/>
                </a:solidFill>
                <a:latin typeface="HfW precursive" panose="00000500000000000000" pitchFamily="2" charset="0"/>
              </a:rPr>
              <a:t>Pre Topaz</a:t>
            </a:r>
            <a:endParaRPr lang="en-US" altLang="en-US" sz="1200" dirty="0"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44254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031" name="Picture 7" descr="blue_cut_gemstone_saphire_clip_art">
            <a:extLst>
              <a:ext uri="{FF2B5EF4-FFF2-40B4-BE49-F238E27FC236}">
                <a16:creationId xmlns:a16="http://schemas.microsoft.com/office/drawing/2014/main" id="{FD85576A-84A6-44CB-9822-9C708A1EE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901" y="451309"/>
            <a:ext cx="844582" cy="63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B631B65-9881-4724-9514-D576065945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11"/>
          <a:stretch/>
        </p:blipFill>
        <p:spPr>
          <a:xfrm>
            <a:off x="170590" y="1431652"/>
            <a:ext cx="9516893" cy="516445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5149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36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00B0F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2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2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77BAE50-9467-43D9-8831-4529E9C71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364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00B0F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10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900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00B0F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5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2629" y="560562"/>
            <a:ext cx="1936056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00B0F0"/>
                </a:solidFill>
                <a:latin typeface="HfW precursive" panose="00000500000000000000" pitchFamily="2" charset="0"/>
              </a:rPr>
              <a:t>Topaz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44254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031" name="Picture 7" descr="blue_cut_gemstone_saphire_clip_art">
            <a:extLst>
              <a:ext uri="{FF2B5EF4-FFF2-40B4-BE49-F238E27FC236}">
                <a16:creationId xmlns:a16="http://schemas.microsoft.com/office/drawing/2014/main" id="{FD85576A-84A6-44CB-9822-9C708A1EE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256" y="444253"/>
            <a:ext cx="844582" cy="63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7171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36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00B05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77BAE50-9467-43D9-8831-4529E9C71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364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00B05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900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00B05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5 =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4689" y="560562"/>
            <a:ext cx="2099816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Emerald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2050" name="Picture 2" descr="Large Emerald PNG Clipart Picture">
            <a:extLst>
              <a:ext uri="{FF2B5EF4-FFF2-40B4-BE49-F238E27FC236}">
                <a16:creationId xmlns:a16="http://schemas.microsoft.com/office/drawing/2014/main" id="{1EF0BD26-4466-496A-BB46-80F7A4E08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505" y="374502"/>
            <a:ext cx="1001765" cy="824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9389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36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77BAE50-9467-43D9-8831-4529E9C71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364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9000" y="1685639"/>
            <a:ext cx="190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4689" y="560562"/>
            <a:ext cx="2099816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HfW precursive" panose="00000500000000000000" pitchFamily="2" charset="0"/>
              </a:rPr>
              <a:t>Pearl</a:t>
            </a: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 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3074" name="Picture 2" descr="one-pearl">
            <a:extLst>
              <a:ext uri="{FF2B5EF4-FFF2-40B4-BE49-F238E27FC236}">
                <a16:creationId xmlns:a16="http://schemas.microsoft.com/office/drawing/2014/main" id="{66D3B375-C36A-464B-8A15-64DFFFE84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550" y="327364"/>
            <a:ext cx="886179" cy="871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5785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1117" y="1685638"/>
            <a:ext cx="1908000" cy="4235767"/>
          </a:xfrm>
          <a:prstGeom prst="rect">
            <a:avLst/>
          </a:prstGeom>
          <a:solidFill>
            <a:srgbClr val="FFFFFF"/>
          </a:solidFill>
          <a:ln w="63500" cmpd="dbl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25 ÷ 5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30 ÷ 5 =  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18 ÷ 2 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24 ÷ 2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20 ÷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50 ÷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35 ÷ 5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55 ÷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14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6885" y="1685637"/>
            <a:ext cx="1908000" cy="4235767"/>
          </a:xfrm>
          <a:prstGeom prst="rect">
            <a:avLst/>
          </a:prstGeom>
          <a:solidFill>
            <a:srgbClr val="FFFFFF"/>
          </a:solidFill>
          <a:ln w="63500" cmpd="dbl" algn="ctr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18 ÷ 2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90 ÷ 10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30 ÷ 10 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16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45 ÷ 5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24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80 ÷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22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45 ÷ 5 =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4689" y="560562"/>
            <a:ext cx="2099816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HfW precursive" panose="00000500000000000000" pitchFamily="2" charset="0"/>
              </a:rPr>
              <a:t>Pearl</a:t>
            </a: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 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3074" name="Picture 2" descr="one-pearl">
            <a:extLst>
              <a:ext uri="{FF2B5EF4-FFF2-40B4-BE49-F238E27FC236}">
                <a16:creationId xmlns:a16="http://schemas.microsoft.com/office/drawing/2014/main" id="{66D3B375-C36A-464B-8A15-64DFFFE84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550" y="327364"/>
            <a:ext cx="886179" cy="871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6323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108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77BAE50-9467-43D9-8831-4529E9C71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000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2054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4689" y="560562"/>
            <a:ext cx="2099816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C00000"/>
                </a:solidFill>
                <a:latin typeface="HfW precursive" panose="00000500000000000000" pitchFamily="2" charset="0"/>
              </a:rPr>
              <a:t>Ruby</a:t>
            </a: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 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4098" name="Picture 2" descr="ruby-one-hi">
            <a:extLst>
              <a:ext uri="{FF2B5EF4-FFF2-40B4-BE49-F238E27FC236}">
                <a16:creationId xmlns:a16="http://schemas.microsoft.com/office/drawing/2014/main" id="{79711D23-F0BC-478F-8CF5-028B1FF83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09" y="313760"/>
            <a:ext cx="1041862" cy="88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4">
            <a:extLst>
              <a:ext uri="{FF2B5EF4-FFF2-40B4-BE49-F238E27FC236}">
                <a16:creationId xmlns:a16="http://schemas.microsoft.com/office/drawing/2014/main" id="{D8D24DF6-B665-4701-A330-B7C3D0016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5946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29A3D4C5-26AF-4C35-9A83-B30024B50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2892" y="1693398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070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4689" y="560562"/>
            <a:ext cx="2099816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C00000"/>
                </a:solidFill>
                <a:latin typeface="HfW precursive" panose="00000500000000000000" pitchFamily="2" charset="0"/>
              </a:rPr>
              <a:t>Ruby</a:t>
            </a: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 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4098" name="Picture 2" descr="ruby-one-hi">
            <a:extLst>
              <a:ext uri="{FF2B5EF4-FFF2-40B4-BE49-F238E27FC236}">
                <a16:creationId xmlns:a16="http://schemas.microsoft.com/office/drawing/2014/main" id="{79711D23-F0BC-478F-8CF5-028B1FF83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09" y="313760"/>
            <a:ext cx="1041862" cy="88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3">
            <a:extLst>
              <a:ext uri="{FF2B5EF4-FFF2-40B4-BE49-F238E27FC236}">
                <a16:creationId xmlns:a16="http://schemas.microsoft.com/office/drawing/2014/main" id="{E86BD8A8-C3A1-4B8D-9089-68FC40151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8871" y="2055011"/>
            <a:ext cx="1908000" cy="4235767"/>
          </a:xfrm>
          <a:prstGeom prst="rect">
            <a:avLst/>
          </a:prstGeom>
          <a:solidFill>
            <a:srgbClr val="FFFFFF"/>
          </a:solidFill>
          <a:ln w="63500" cmpd="dbl" algn="ctr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÷ 3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64 ÷ 8 =  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30 ÷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32 ÷ 8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20 ÷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50 ÷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35 ÷ 5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48 ÷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14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5088559F-8976-4A79-86A2-46298C441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9130" y="2055011"/>
            <a:ext cx="1908000" cy="4235767"/>
          </a:xfrm>
          <a:prstGeom prst="rect">
            <a:avLst/>
          </a:prstGeom>
          <a:solidFill>
            <a:srgbClr val="FFFFFF"/>
          </a:solidFill>
          <a:ln w="63500" cmpd="dbl" algn="ctr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18 ÷ 2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90 ÷ 10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18 ÷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48 ÷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45 ÷ 5 = 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24 ÷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80 ÷ 10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24 ÷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45 ÷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599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108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2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2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77BAE50-9467-43D9-8831-4529E9C71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000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11=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11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2054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5 =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2746" y="551685"/>
            <a:ext cx="2277369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132CE3"/>
                </a:solidFill>
                <a:latin typeface="HfW precursive" panose="00000500000000000000" pitchFamily="2" charset="0"/>
              </a:rPr>
              <a:t>Sapphire</a:t>
            </a: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 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4" name="Text Box 4">
            <a:extLst>
              <a:ext uri="{FF2B5EF4-FFF2-40B4-BE49-F238E27FC236}">
                <a16:creationId xmlns:a16="http://schemas.microsoft.com/office/drawing/2014/main" id="{D8D24DF6-B665-4701-A330-B7C3D0016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5946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29A3D4C5-26AF-4C35-9A83-B30024B50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2892" y="1693398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pic>
        <p:nvPicPr>
          <p:cNvPr id="5122" name="Picture 2" descr="sapphire">
            <a:extLst>
              <a:ext uri="{FF2B5EF4-FFF2-40B4-BE49-F238E27FC236}">
                <a16:creationId xmlns:a16="http://schemas.microsoft.com/office/drawing/2014/main" id="{E1A713DD-D6B6-404C-A707-00EE20355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8"/>
          <a:stretch>
            <a:fillRect/>
          </a:stretch>
        </p:blipFill>
        <p:spPr bwMode="auto">
          <a:xfrm>
            <a:off x="8700115" y="417273"/>
            <a:ext cx="977696" cy="77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8373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108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6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77BAE50-9467-43D9-8831-4529E9C71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000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2054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7 =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2746" y="551685"/>
            <a:ext cx="2277369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132CE3"/>
                </a:solidFill>
                <a:latin typeface="HfW precursive" panose="00000500000000000000" pitchFamily="2" charset="0"/>
              </a:rPr>
              <a:t>Sapphire</a:t>
            </a: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 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4" name="Text Box 4">
            <a:extLst>
              <a:ext uri="{FF2B5EF4-FFF2-40B4-BE49-F238E27FC236}">
                <a16:creationId xmlns:a16="http://schemas.microsoft.com/office/drawing/2014/main" id="{D8D24DF6-B665-4701-A330-B7C3D0016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5946" y="1685639"/>
            <a:ext cx="1728000" cy="5004000"/>
          </a:xfrm>
          <a:prstGeom prst="rect">
            <a:avLst/>
          </a:prstGeom>
          <a:solidFill>
            <a:srgbClr val="FFFFFF"/>
          </a:solidFill>
          <a:ln w="63500" cmpd="dbl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÷ 3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30 ÷ 5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56 ÷ 7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16 ÷ 4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64 ÷ 8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77 ÷ 11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50 ÷ 5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24 ÷ 8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30 ÷ 10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27 ÷ 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29A3D4C5-26AF-4C35-9A83-B30024B50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2892" y="1693398"/>
            <a:ext cx="1728000" cy="5004000"/>
          </a:xfrm>
          <a:prstGeom prst="rect">
            <a:avLst/>
          </a:prstGeom>
          <a:solidFill>
            <a:srgbClr val="FFFFFF"/>
          </a:solidFill>
          <a:ln w="63500" cmpd="dbl" algn="ctr">
            <a:solidFill>
              <a:srgbClr val="132CE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18 ÷ 2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36 ÷ 6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20 ÷ 10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18 ÷ 3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88 ÷ 8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45 ÷ 5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24 ÷ 2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80 ÷ 10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121 ÷ 11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45 ÷ 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pic>
        <p:nvPicPr>
          <p:cNvPr id="5122" name="Picture 2" descr="sapphire">
            <a:extLst>
              <a:ext uri="{FF2B5EF4-FFF2-40B4-BE49-F238E27FC236}">
                <a16:creationId xmlns:a16="http://schemas.microsoft.com/office/drawing/2014/main" id="{E1A713DD-D6B6-404C-A707-00EE20355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8"/>
          <a:stretch>
            <a:fillRect/>
          </a:stretch>
        </p:blipFill>
        <p:spPr bwMode="auto">
          <a:xfrm>
            <a:off x="8700115" y="417273"/>
            <a:ext cx="977696" cy="77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0669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245DE59-9A1C-4175-9669-D708AE92E5D9}"/>
              </a:ext>
            </a:extLst>
          </p:cNvPr>
          <p:cNvGraphicFramePr>
            <a:graphicFrameLocks noGrp="1"/>
          </p:cNvGraphicFramePr>
          <p:nvPr/>
        </p:nvGraphicFramePr>
        <p:xfrm>
          <a:off x="3083769" y="1755159"/>
          <a:ext cx="3738460" cy="485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846">
                  <a:extLst>
                    <a:ext uri="{9D8B030D-6E8A-4147-A177-3AD203B41FA5}">
                      <a16:colId xmlns:a16="http://schemas.microsoft.com/office/drawing/2014/main" val="2568453744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2475474456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543777272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2773542288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98495621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1915825154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1689142762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316496000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913855099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60280140"/>
                    </a:ext>
                  </a:extLst>
                </a:gridCol>
              </a:tblGrid>
              <a:tr h="373846">
                <a:tc>
                  <a:txBody>
                    <a:bodyPr/>
                    <a:lstStyle/>
                    <a:p>
                      <a:pPr algn="ctr"/>
                      <a:endParaRPr lang="en-GB" sz="1100" b="1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4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3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8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7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9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274538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7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4622908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4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0123363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9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3227235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2959274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7149014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4942407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1093446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8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478142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4747863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3011955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3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281637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4938028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893AD885-4990-4C95-B07A-89DC1E612949}"/>
              </a:ext>
            </a:extLst>
          </p:cNvPr>
          <p:cNvGrpSpPr/>
          <p:nvPr/>
        </p:nvGrpSpPr>
        <p:grpSpPr>
          <a:xfrm>
            <a:off x="2533438" y="174179"/>
            <a:ext cx="4839124" cy="1254529"/>
            <a:chOff x="-65923" y="251592"/>
            <a:chExt cx="6989846" cy="1812098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DF374F6-9DB5-4D58-9831-2E915671004E}"/>
                </a:ext>
              </a:extLst>
            </p:cNvPr>
            <p:cNvSpPr/>
            <p:nvPr/>
          </p:nvSpPr>
          <p:spPr>
            <a:xfrm>
              <a:off x="2195073" y="1376371"/>
              <a:ext cx="1639524" cy="6873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5608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92" b="1" dirty="0">
                  <a:solidFill>
                    <a:schemeClr val="accent2">
                      <a:lumMod val="75000"/>
                    </a:schemeClr>
                  </a:solidFill>
                  <a:latin typeface="HfW precursive" panose="00000500000000000000" pitchFamily="2" charset="0"/>
                </a:rPr>
                <a:t>Bronze</a:t>
              </a:r>
              <a:r>
                <a:rPr lang="en-GB" altLang="en-US" sz="1246" b="1" dirty="0">
                  <a:solidFill>
                    <a:srgbClr val="00B050"/>
                  </a:solidFill>
                  <a:latin typeface="HfW precursive" panose="00000500000000000000" pitchFamily="2" charset="0"/>
                </a:rPr>
                <a:t> </a:t>
              </a:r>
              <a:endParaRPr lang="en-US" altLang="en-US" sz="554" dirty="0">
                <a:solidFill>
                  <a:srgbClr val="00B05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12" name="Picture 2" descr="Gold Silver and Copper Transparent Rosettes Set">
              <a:extLst>
                <a:ext uri="{FF2B5EF4-FFF2-40B4-BE49-F238E27FC236}">
                  <a16:creationId xmlns:a16="http://schemas.microsoft.com/office/drawing/2014/main" id="{70ED2CF1-5B27-4EDD-A118-20C3B1B374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998" r="784"/>
            <a:stretch>
              <a:fillRect/>
            </a:stretch>
          </p:blipFill>
          <p:spPr bwMode="auto">
            <a:xfrm>
              <a:off x="3966378" y="1090234"/>
              <a:ext cx="686223" cy="948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788E31EF-4D87-4BBD-9C34-F1929C5B17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65923" y="251592"/>
              <a:ext cx="6989846" cy="6030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14244" tIns="14244" rIns="14244" bIns="14244" numCol="1" anchor="t" anchorCtr="0" compatLnSpc="1">
              <a:prstTxWarp prst="textNoShape">
                <a:avLst/>
              </a:prstTxWarp>
            </a:bodyPr>
            <a:lstStyle/>
            <a:p>
              <a:pPr algn="ctr" defTabSz="35608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4500" b="1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fW precursive" panose="00000500000000000000" pitchFamily="2" charset="0"/>
                </a:rPr>
                <a:t>Diamond Dash</a:t>
              </a:r>
              <a:endParaRPr lang="en-US" altLang="en-US" sz="4500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8141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0093" y="1718744"/>
            <a:ext cx="1210454" cy="386437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24 ÷ 3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25 ÷ 5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56 ÷ 7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72 ÷ 9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44 ÷ 11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70 ÷ 7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55 ÷ 11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64 ÷ 8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42 ÷ 6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36 ÷ 9 =</a:t>
            </a: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B6777610-3428-4DBB-8212-9698BB5DE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7773" y="1718744"/>
            <a:ext cx="1210454" cy="386437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18 ÷ 2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36 ÷ 6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54 ÷ 9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108 ÷ 9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88 ÷ 8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66 ÷ 11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24 ÷ 2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132 ÷ 11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49 ÷ 7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24 ÷ 8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85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4665B255-C31E-4944-ACFB-20F4033A0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5453" y="1718744"/>
            <a:ext cx="1210454" cy="386437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20 ÷ 10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81 ÷ 9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72 ÷ 6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45 ÷ 5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32 ÷ 8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63 ÷ 9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77 ÷ 7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40 ÷ 8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42 ÷ 6 =</a:t>
            </a: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60 ÷ 5 =</a:t>
            </a:r>
            <a:endParaRPr lang="en-US" altLang="en-US" sz="1385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35608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85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9461799-E733-4AB9-BCF0-6A1F9F1A145D}"/>
              </a:ext>
            </a:extLst>
          </p:cNvPr>
          <p:cNvGrpSpPr/>
          <p:nvPr/>
        </p:nvGrpSpPr>
        <p:grpSpPr>
          <a:xfrm>
            <a:off x="2533438" y="174179"/>
            <a:ext cx="4839124" cy="1254529"/>
            <a:chOff x="-65923" y="251592"/>
            <a:chExt cx="6989846" cy="1812098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6CCDDB0-1B77-41AC-9964-18DE6F763BFE}"/>
                </a:ext>
              </a:extLst>
            </p:cNvPr>
            <p:cNvSpPr/>
            <p:nvPr/>
          </p:nvSpPr>
          <p:spPr>
            <a:xfrm>
              <a:off x="2195073" y="1376371"/>
              <a:ext cx="1639524" cy="6873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5608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92" b="1" dirty="0">
                  <a:solidFill>
                    <a:schemeClr val="accent2">
                      <a:lumMod val="75000"/>
                    </a:schemeClr>
                  </a:solidFill>
                  <a:latin typeface="HfW precursive" panose="00000500000000000000" pitchFamily="2" charset="0"/>
                </a:rPr>
                <a:t>Bronze</a:t>
              </a:r>
              <a:r>
                <a:rPr lang="en-GB" altLang="en-US" sz="1246" b="1" dirty="0">
                  <a:solidFill>
                    <a:srgbClr val="00B050"/>
                  </a:solidFill>
                  <a:latin typeface="HfW precursive" panose="00000500000000000000" pitchFamily="2" charset="0"/>
                </a:rPr>
                <a:t> </a:t>
              </a:r>
              <a:endParaRPr lang="en-US" altLang="en-US" sz="554" dirty="0">
                <a:solidFill>
                  <a:srgbClr val="00B05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18" name="Picture 2" descr="Gold Silver and Copper Transparent Rosettes Set">
              <a:extLst>
                <a:ext uri="{FF2B5EF4-FFF2-40B4-BE49-F238E27FC236}">
                  <a16:creationId xmlns:a16="http://schemas.microsoft.com/office/drawing/2014/main" id="{FB125D44-5D54-43D1-9C36-B497762D7F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998" r="784"/>
            <a:stretch>
              <a:fillRect/>
            </a:stretch>
          </p:blipFill>
          <p:spPr bwMode="auto">
            <a:xfrm>
              <a:off x="3966378" y="1090234"/>
              <a:ext cx="686223" cy="948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 Box 6">
              <a:extLst>
                <a:ext uri="{FF2B5EF4-FFF2-40B4-BE49-F238E27FC236}">
                  <a16:creationId xmlns:a16="http://schemas.microsoft.com/office/drawing/2014/main" id="{4CC1AEA5-4B23-406D-AEE0-1BD402E66B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65923" y="251592"/>
              <a:ext cx="6989846" cy="6030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14244" tIns="14244" rIns="14244" bIns="14244" numCol="1" anchor="t" anchorCtr="0" compatLnSpc="1">
              <a:prstTxWarp prst="textNoShape">
                <a:avLst/>
              </a:prstTxWarp>
            </a:bodyPr>
            <a:lstStyle/>
            <a:p>
              <a:pPr algn="ctr" defTabSz="35608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4500" b="1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fW precursive" panose="00000500000000000000" pitchFamily="2" charset="0"/>
                </a:rPr>
                <a:t>Diamond Dash</a:t>
              </a:r>
              <a:endParaRPr lang="en-US" altLang="en-US" sz="4500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5304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245DE59-9A1C-4175-9669-D708AE92E5D9}"/>
              </a:ext>
            </a:extLst>
          </p:cNvPr>
          <p:cNvGraphicFramePr>
            <a:graphicFrameLocks noGrp="1"/>
          </p:cNvGraphicFramePr>
          <p:nvPr/>
        </p:nvGraphicFramePr>
        <p:xfrm>
          <a:off x="2709923" y="1666772"/>
          <a:ext cx="4486152" cy="485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846">
                  <a:extLst>
                    <a:ext uri="{9D8B030D-6E8A-4147-A177-3AD203B41FA5}">
                      <a16:colId xmlns:a16="http://schemas.microsoft.com/office/drawing/2014/main" val="2568453744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2475474456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543777272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2773542288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98495621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1915825154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1689142762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316496000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913855099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60280140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86496741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555977358"/>
                    </a:ext>
                  </a:extLst>
                </a:gridCol>
              </a:tblGrid>
              <a:tr h="373846">
                <a:tc>
                  <a:txBody>
                    <a:bodyPr/>
                    <a:lstStyle/>
                    <a:p>
                      <a:pPr algn="ctr"/>
                      <a:endParaRPr lang="en-GB" sz="1100" b="1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4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8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7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9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3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274538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7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4622908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4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0123363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9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3227235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2959274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7149014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4942407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1093446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8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478142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x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2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4747863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3011955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3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281637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4938028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F64EE1D7-2275-4ED2-8CA3-E76B7DCC3BC4}"/>
              </a:ext>
            </a:extLst>
          </p:cNvPr>
          <p:cNvGrpSpPr/>
          <p:nvPr/>
        </p:nvGrpSpPr>
        <p:grpSpPr>
          <a:xfrm>
            <a:off x="2533438" y="174179"/>
            <a:ext cx="4839124" cy="1313479"/>
            <a:chOff x="-65923" y="251592"/>
            <a:chExt cx="6989846" cy="1897247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893AD885-4990-4C95-B07A-89DC1E612949}"/>
                </a:ext>
              </a:extLst>
            </p:cNvPr>
            <p:cNvGrpSpPr/>
            <p:nvPr/>
          </p:nvGrpSpPr>
          <p:grpSpPr>
            <a:xfrm>
              <a:off x="-65923" y="251592"/>
              <a:ext cx="6989846" cy="1812098"/>
              <a:chOff x="-65923" y="251592"/>
              <a:chExt cx="6989846" cy="1812098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2DF374F6-9DB5-4D58-9831-2E915671004E}"/>
                  </a:ext>
                </a:extLst>
              </p:cNvPr>
              <p:cNvSpPr/>
              <p:nvPr/>
            </p:nvSpPr>
            <p:spPr>
              <a:xfrm>
                <a:off x="2327888" y="1376371"/>
                <a:ext cx="1373896" cy="687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2492" b="1" dirty="0">
                    <a:solidFill>
                      <a:schemeClr val="bg1">
                        <a:lumMod val="50000"/>
                      </a:schemeClr>
                    </a:solidFill>
                    <a:latin typeface="HfW precursive" panose="00000500000000000000" pitchFamily="2" charset="0"/>
                  </a:rPr>
                  <a:t>Silver</a:t>
                </a:r>
                <a:r>
                  <a:rPr lang="en-GB" altLang="en-US" sz="1246" b="1" dirty="0">
                    <a:solidFill>
                      <a:srgbClr val="00B050"/>
                    </a:solidFill>
                    <a:latin typeface="HfW precursive" panose="00000500000000000000" pitchFamily="2" charset="0"/>
                  </a:rPr>
                  <a:t> </a:t>
                </a:r>
                <a:endParaRPr lang="en-US" altLang="en-US" sz="554" dirty="0">
                  <a:solidFill>
                    <a:srgbClr val="00B05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3" name="Text Box 6">
                <a:extLst>
                  <a:ext uri="{FF2B5EF4-FFF2-40B4-BE49-F238E27FC236}">
                    <a16:creationId xmlns:a16="http://schemas.microsoft.com/office/drawing/2014/main" id="{788E31EF-4D87-4BBD-9C34-F1929C5B17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65923" y="251592"/>
                <a:ext cx="6989846" cy="6030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14244" tIns="14244" rIns="14244" bIns="14244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4500" b="1" dirty="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fW precursive" panose="00000500000000000000" pitchFamily="2" charset="0"/>
                  </a:rPr>
                  <a:t>Diamond Dash</a:t>
                </a:r>
                <a:endParaRPr lang="en-US" altLang="en-US" sz="4500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2050" name="Picture 2" descr="Gold Silver and Copper Transparent Rosettes Set">
              <a:extLst>
                <a:ext uri="{FF2B5EF4-FFF2-40B4-BE49-F238E27FC236}">
                  <a16:creationId xmlns:a16="http://schemas.microsoft.com/office/drawing/2014/main" id="{9A09AA18-DD6D-4614-AD59-EE5410832A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50" r="33502"/>
            <a:stretch>
              <a:fillRect/>
            </a:stretch>
          </p:blipFill>
          <p:spPr bwMode="auto">
            <a:xfrm>
              <a:off x="3814895" y="1113374"/>
              <a:ext cx="795205" cy="1035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59097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9162" y="1718742"/>
            <a:ext cx="1071692" cy="393471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24 ÷ 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√ 49</a:t>
            </a:r>
            <a:r>
              <a:rPr lang="en-GB" altLang="en-US" sz="1246" dirty="0">
                <a:solidFill>
                  <a:srgbClr val="002060"/>
                </a:solidFill>
                <a:latin typeface="Agency FB" panose="020B0503020202020204" pitchFamily="34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56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12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48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70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55 ÷ 11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64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12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√</a:t>
            </a:r>
            <a:r>
              <a:rPr lang="en-GB" altLang="en-US" sz="1246" dirty="0">
                <a:solidFill>
                  <a:srgbClr val="002060"/>
                </a:solidFill>
                <a:latin typeface="Agency FB" panose="020B0503020202020204" pitchFamily="34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36 =</a:t>
            </a: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B6777610-3428-4DBB-8212-9698BB5DE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015" y="1718742"/>
            <a:ext cx="1071692" cy="393471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18 ÷ 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36 ÷ 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54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108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88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√ 144</a:t>
            </a:r>
            <a:r>
              <a:rPr lang="en-GB" altLang="en-US" sz="1246" dirty="0">
                <a:solidFill>
                  <a:srgbClr val="002060"/>
                </a:solidFill>
                <a:latin typeface="Agency FB" panose="020B0503020202020204" pitchFamily="34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24 ÷ 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80 ÷ 10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49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24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85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4665B255-C31E-4944-ACFB-20F4033A0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4293" y="1718742"/>
            <a:ext cx="1071692" cy="393471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20 ÷ 10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9 ÷ 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72 ÷ 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8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32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63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77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18 ÷ 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√ 16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60 ÷ 5 =</a:t>
            </a:r>
            <a:endParaRPr lang="en-US" altLang="en-US" sz="1246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85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4BA70D3-B5AD-43D5-8AAF-0DF286479B99}"/>
              </a:ext>
            </a:extLst>
          </p:cNvPr>
          <p:cNvGrpSpPr/>
          <p:nvPr/>
        </p:nvGrpSpPr>
        <p:grpSpPr>
          <a:xfrm>
            <a:off x="2533438" y="174179"/>
            <a:ext cx="4839124" cy="1313479"/>
            <a:chOff x="-65923" y="251592"/>
            <a:chExt cx="6989846" cy="1897247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CA527FF6-C3CA-4D1F-916E-9A2BA99A9882}"/>
                </a:ext>
              </a:extLst>
            </p:cNvPr>
            <p:cNvGrpSpPr/>
            <p:nvPr/>
          </p:nvGrpSpPr>
          <p:grpSpPr>
            <a:xfrm>
              <a:off x="-65923" y="251592"/>
              <a:ext cx="6989846" cy="1812098"/>
              <a:chOff x="-65923" y="251592"/>
              <a:chExt cx="6989846" cy="1812098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2C6452BD-E8DC-4C76-8FEE-E91D82F53D8F}"/>
                  </a:ext>
                </a:extLst>
              </p:cNvPr>
              <p:cNvSpPr/>
              <p:nvPr/>
            </p:nvSpPr>
            <p:spPr>
              <a:xfrm>
                <a:off x="2327888" y="1376371"/>
                <a:ext cx="1373896" cy="687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2492" b="1" dirty="0">
                    <a:solidFill>
                      <a:schemeClr val="bg1">
                        <a:lumMod val="50000"/>
                      </a:schemeClr>
                    </a:solidFill>
                    <a:latin typeface="HfW precursive" panose="00000500000000000000" pitchFamily="2" charset="0"/>
                  </a:rPr>
                  <a:t>Silver</a:t>
                </a:r>
                <a:r>
                  <a:rPr lang="en-GB" altLang="en-US" sz="1246" b="1" dirty="0">
                    <a:solidFill>
                      <a:srgbClr val="00B050"/>
                    </a:solidFill>
                    <a:latin typeface="HfW precursive" panose="00000500000000000000" pitchFamily="2" charset="0"/>
                  </a:rPr>
                  <a:t> </a:t>
                </a:r>
                <a:endParaRPr lang="en-US" altLang="en-US" sz="554" dirty="0">
                  <a:solidFill>
                    <a:srgbClr val="00B05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" name="Text Box 6">
                <a:extLst>
                  <a:ext uri="{FF2B5EF4-FFF2-40B4-BE49-F238E27FC236}">
                    <a16:creationId xmlns:a16="http://schemas.microsoft.com/office/drawing/2014/main" id="{92C94582-405A-4962-9A5C-F838574F46F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65923" y="251592"/>
                <a:ext cx="6989846" cy="6030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14244" tIns="14244" rIns="14244" bIns="14244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4500" b="1" dirty="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fW precursive" panose="00000500000000000000" pitchFamily="2" charset="0"/>
                  </a:rPr>
                  <a:t>Diamond Dash</a:t>
                </a:r>
                <a:endParaRPr lang="en-US" altLang="en-US" sz="4500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20" name="Picture 2" descr="Gold Silver and Copper Transparent Rosettes Set">
              <a:extLst>
                <a:ext uri="{FF2B5EF4-FFF2-40B4-BE49-F238E27FC236}">
                  <a16:creationId xmlns:a16="http://schemas.microsoft.com/office/drawing/2014/main" id="{E01FBDF9-0ED1-45B9-8B87-8627289818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50" r="33502"/>
            <a:stretch>
              <a:fillRect/>
            </a:stretch>
          </p:blipFill>
          <p:spPr bwMode="auto">
            <a:xfrm>
              <a:off x="3814895" y="1113374"/>
              <a:ext cx="795205" cy="1035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Text Box 3">
            <a:extLst>
              <a:ext uri="{FF2B5EF4-FFF2-40B4-BE49-F238E27FC236}">
                <a16:creationId xmlns:a16="http://schemas.microsoft.com/office/drawing/2014/main" id="{1B1783BE-E395-40A4-B65C-C542E0959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5146" y="1718742"/>
            <a:ext cx="1071692" cy="3934712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99 ÷ 11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144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√ 121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84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36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44 ÷ 11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96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60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24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48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246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85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677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4580" y="1718742"/>
            <a:ext cx="1071692" cy="3934712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CC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24 ÷ 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√ 49</a:t>
            </a:r>
            <a:r>
              <a:rPr lang="en-GB" altLang="en-US" sz="1246" dirty="0">
                <a:solidFill>
                  <a:srgbClr val="002060"/>
                </a:solidFill>
                <a:latin typeface="Agency FB" panose="020B0503020202020204" pitchFamily="34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56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12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48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70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55 ÷ 11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64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12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√</a:t>
            </a:r>
            <a:r>
              <a:rPr lang="en-GB" altLang="en-US" sz="1246" dirty="0">
                <a:solidFill>
                  <a:srgbClr val="002060"/>
                </a:solidFill>
                <a:latin typeface="Agency FB" panose="020B0503020202020204" pitchFamily="34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36 =</a:t>
            </a: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B6777610-3428-4DBB-8212-9698BB5DE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6398" y="1718742"/>
            <a:ext cx="1071692" cy="3934712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CC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385" dirty="0">
                <a:solidFill>
                  <a:srgbClr val="002060"/>
                </a:solidFill>
                <a:latin typeface="HfW precursive" panose="00000500000000000000" pitchFamily="2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18 ÷ 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36 ÷ 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54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108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88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√ 144</a:t>
            </a:r>
            <a:r>
              <a:rPr lang="en-GB" altLang="en-US" sz="1246" dirty="0">
                <a:solidFill>
                  <a:srgbClr val="002060"/>
                </a:solidFill>
                <a:latin typeface="Agency FB" panose="020B0503020202020204" pitchFamily="34" charset="0"/>
              </a:rPr>
              <a:t> </a:t>
            </a: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24 ÷ 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80 ÷ 10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49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246" dirty="0">
                <a:solidFill>
                  <a:srgbClr val="002060"/>
                </a:solidFill>
                <a:latin typeface="HfW precursive" panose="00000500000000000000" pitchFamily="2" charset="0"/>
              </a:rPr>
              <a:t> 24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385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A527FF6-C3CA-4D1F-916E-9A2BA99A9882}"/>
              </a:ext>
            </a:extLst>
          </p:cNvPr>
          <p:cNvGrpSpPr/>
          <p:nvPr/>
        </p:nvGrpSpPr>
        <p:grpSpPr>
          <a:xfrm>
            <a:off x="2533438" y="174179"/>
            <a:ext cx="4839124" cy="1254529"/>
            <a:chOff x="-65923" y="251592"/>
            <a:chExt cx="6989846" cy="1812098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C6452BD-E8DC-4C76-8FEE-E91D82F53D8F}"/>
                </a:ext>
              </a:extLst>
            </p:cNvPr>
            <p:cNvSpPr/>
            <p:nvPr/>
          </p:nvSpPr>
          <p:spPr>
            <a:xfrm>
              <a:off x="1761070" y="1376371"/>
              <a:ext cx="2507538" cy="6873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5608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92" b="1" dirty="0">
                  <a:solidFill>
                    <a:srgbClr val="CC9900"/>
                  </a:solidFill>
                  <a:latin typeface="HfW precursive" panose="00000500000000000000" pitchFamily="2" charset="0"/>
                </a:rPr>
                <a:t>Gold Verbal</a:t>
              </a:r>
              <a:endParaRPr lang="en-US" altLang="en-US" sz="554" dirty="0">
                <a:solidFill>
                  <a:srgbClr val="CC99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2" name="Text Box 6">
              <a:extLst>
                <a:ext uri="{FF2B5EF4-FFF2-40B4-BE49-F238E27FC236}">
                  <a16:creationId xmlns:a16="http://schemas.microsoft.com/office/drawing/2014/main" id="{92C94582-405A-4962-9A5C-F838574F46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65923" y="251592"/>
              <a:ext cx="6989846" cy="6030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14244" tIns="14244" rIns="14244" bIns="14244" numCol="1" anchor="t" anchorCtr="0" compatLnSpc="1">
              <a:prstTxWarp prst="textNoShape">
                <a:avLst/>
              </a:prstTxWarp>
            </a:bodyPr>
            <a:lstStyle/>
            <a:p>
              <a:pPr algn="ctr" defTabSz="35608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4500" b="1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fW precursive" panose="00000500000000000000" pitchFamily="2" charset="0"/>
                </a:rPr>
                <a:t>Diamond Dash</a:t>
              </a:r>
              <a:endParaRPr lang="en-US" altLang="en-US" sz="4500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5465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108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13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13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77BAE50-9467-43D9-8831-4529E9C71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000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15=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15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2054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14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14 =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5805EBE7-31C5-488D-BC5C-B733A3E5D2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2746" y="551685"/>
            <a:ext cx="2277369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9999FF"/>
                </a:solidFill>
                <a:latin typeface="HfW precursive" panose="00000500000000000000" pitchFamily="2" charset="0"/>
              </a:rPr>
              <a:t>Quartz</a:t>
            </a: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 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4" name="Text Box 4">
            <a:extLst>
              <a:ext uri="{FF2B5EF4-FFF2-40B4-BE49-F238E27FC236}">
                <a16:creationId xmlns:a16="http://schemas.microsoft.com/office/drawing/2014/main" id="{D8D24DF6-B665-4701-A330-B7C3D0016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5946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16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16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29A3D4C5-26AF-4C35-9A83-B30024B50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2892" y="1693398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17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17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78742B74-9C94-42A4-93C6-945154A64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418" y="245761"/>
            <a:ext cx="910948" cy="105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0054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108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18 =</a:t>
            </a: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77BAE50-9467-43D9-8831-4529E9C71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000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80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DA8C46B-91AD-4693-89C4-25CD09957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2054" y="1685639"/>
            <a:ext cx="1728000" cy="5004000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2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 x 19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 x 19 =</a:t>
            </a: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ED9D6FEC-D5EF-44FD-81C8-53C58DE46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445" y="435377"/>
            <a:ext cx="7022237" cy="871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500" b="1" dirty="0"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precursive" panose="00000500000000000000" pitchFamily="2" charset="0"/>
              </a:rPr>
              <a:t>Diamond Dash</a:t>
            </a:r>
            <a:endParaRPr lang="en-US" altLang="en-US" sz="6500" dirty="0"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4" name="Text Box 4">
            <a:extLst>
              <a:ext uri="{FF2B5EF4-FFF2-40B4-BE49-F238E27FC236}">
                <a16:creationId xmlns:a16="http://schemas.microsoft.com/office/drawing/2014/main" id="{D8D24DF6-B665-4701-A330-B7C3D0016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5946" y="1685639"/>
            <a:ext cx="1728000" cy="5004000"/>
          </a:xfrm>
          <a:prstGeom prst="rect">
            <a:avLst/>
          </a:prstGeom>
          <a:solidFill>
            <a:srgbClr val="FFFFFF"/>
          </a:solidFill>
          <a:ln w="63500" cmpd="dbl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65 ÷ 13 = 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140 ÷ 20 =   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84 ÷ 14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128 ÷ 16 = 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32 ÷ 16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39 ÷ 13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85 ÷ 17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114 ÷ 19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54 ÷ 18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120 ÷ 15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29A3D4C5-26AF-4C35-9A83-B30024B50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2892" y="1693398"/>
            <a:ext cx="1728000" cy="5004000"/>
          </a:xfrm>
          <a:prstGeom prst="rect">
            <a:avLst/>
          </a:prstGeom>
          <a:solidFill>
            <a:srgbClr val="FFFFFF"/>
          </a:solidFill>
          <a:ln w="63500" cmpd="dbl" algn="ctr">
            <a:solidFill>
              <a:srgbClr val="99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104 ÷ 13 = 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42 ÷ 14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76 ÷ 19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162 ÷ 18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51  ÷ 17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153 ÷ 17 = 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91 ÷ 13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112 ÷ 14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135 ÷ 15 =</a:t>
            </a:r>
          </a:p>
          <a:p>
            <a:pPr defTabSz="742950"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2060"/>
                </a:solidFill>
                <a:latin typeface="HfW precursive" panose="00000500000000000000" pitchFamily="2" charset="0"/>
              </a:rPr>
              <a:t> 162 ÷ 18 =</a:t>
            </a:r>
          </a:p>
          <a:p>
            <a:pPr defTabSz="7429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0" name="Text Box 6">
            <a:extLst>
              <a:ext uri="{FF2B5EF4-FFF2-40B4-BE49-F238E27FC236}">
                <a16:creationId xmlns:a16="http://schemas.microsoft.com/office/drawing/2014/main" id="{E9E2D48A-7592-4E96-9404-9E4DAAF2BF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2746" y="551685"/>
            <a:ext cx="2277369" cy="63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29718" tIns="29718" rIns="29718" bIns="29718" numCol="1" anchor="t" anchorCtr="0" compatLnSpc="1">
            <a:prstTxWarp prst="textNoShape">
              <a:avLst/>
            </a:prstTxWarp>
          </a:bodyPr>
          <a:lstStyle/>
          <a:p>
            <a:pPr algn="ctr" defTabSz="7429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>
                <a:solidFill>
                  <a:srgbClr val="9999FF"/>
                </a:solidFill>
                <a:latin typeface="HfW precursive" panose="00000500000000000000" pitchFamily="2" charset="0"/>
              </a:rPr>
              <a:t>Quartz</a:t>
            </a:r>
            <a:r>
              <a:rPr lang="en-GB" altLang="en-US" sz="3600" b="1" dirty="0">
                <a:solidFill>
                  <a:srgbClr val="00B050"/>
                </a:solidFill>
                <a:latin typeface="HfW precursive" panose="00000500000000000000" pitchFamily="2" charset="0"/>
              </a:rPr>
              <a:t> </a:t>
            </a:r>
            <a:endParaRPr lang="en-US" altLang="en-US" sz="1400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pic>
        <p:nvPicPr>
          <p:cNvPr id="11" name="Picture 2" descr="See the source image">
            <a:extLst>
              <a:ext uri="{FF2B5EF4-FFF2-40B4-BE49-F238E27FC236}">
                <a16:creationId xmlns:a16="http://schemas.microsoft.com/office/drawing/2014/main" id="{A73AA254-CFFD-489C-B591-18DE7344D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418" y="245761"/>
            <a:ext cx="910948" cy="105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71115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245DE59-9A1C-4175-9669-D708AE92E5D9}"/>
              </a:ext>
            </a:extLst>
          </p:cNvPr>
          <p:cNvGraphicFramePr>
            <a:graphicFrameLocks noGrp="1"/>
          </p:cNvGraphicFramePr>
          <p:nvPr/>
        </p:nvGraphicFramePr>
        <p:xfrm>
          <a:off x="2709923" y="1666772"/>
          <a:ext cx="4486152" cy="485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846">
                  <a:extLst>
                    <a:ext uri="{9D8B030D-6E8A-4147-A177-3AD203B41FA5}">
                      <a16:colId xmlns:a16="http://schemas.microsoft.com/office/drawing/2014/main" val="2568453744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2475474456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543777272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2773542288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98495621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1915825154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1689142762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316496000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913855099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60280140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86496741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555977358"/>
                    </a:ext>
                  </a:extLst>
                </a:gridCol>
              </a:tblGrid>
              <a:tr h="373846">
                <a:tc>
                  <a:txBody>
                    <a:bodyPr/>
                    <a:lstStyle/>
                    <a:p>
                      <a:pPr algn="ctr"/>
                      <a:endParaRPr lang="en-GB" sz="1100" b="1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20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13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14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80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19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17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18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7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40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274538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9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4622908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4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0123363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7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3227235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2959274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7149014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4942407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1093446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8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478142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3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4747863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3011955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281637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4938028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504876B2-468D-4D59-90BF-FD218636B583}"/>
              </a:ext>
            </a:extLst>
          </p:cNvPr>
          <p:cNvGrpSpPr/>
          <p:nvPr/>
        </p:nvGrpSpPr>
        <p:grpSpPr>
          <a:xfrm>
            <a:off x="2533438" y="174180"/>
            <a:ext cx="4839124" cy="1258570"/>
            <a:chOff x="-65923" y="251592"/>
            <a:chExt cx="6989846" cy="181793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893AD885-4990-4C95-B07A-89DC1E612949}"/>
                </a:ext>
              </a:extLst>
            </p:cNvPr>
            <p:cNvGrpSpPr/>
            <p:nvPr/>
          </p:nvGrpSpPr>
          <p:grpSpPr>
            <a:xfrm>
              <a:off x="-65923" y="251592"/>
              <a:ext cx="6989846" cy="1743668"/>
              <a:chOff x="-65923" y="251592"/>
              <a:chExt cx="6989846" cy="1743668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2DF374F6-9DB5-4D58-9831-2E915671004E}"/>
                  </a:ext>
                </a:extLst>
              </p:cNvPr>
              <p:cNvSpPr/>
              <p:nvPr/>
            </p:nvSpPr>
            <p:spPr>
              <a:xfrm>
                <a:off x="1618764" y="1307941"/>
                <a:ext cx="2487348" cy="687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2492" b="1" dirty="0">
                    <a:solidFill>
                      <a:srgbClr val="3399FF"/>
                    </a:solidFill>
                    <a:latin typeface="HfW precursive" panose="00000500000000000000" pitchFamily="2" charset="0"/>
                  </a:rPr>
                  <a:t>Quartz Star</a:t>
                </a:r>
                <a:r>
                  <a:rPr lang="en-GB" altLang="en-US" sz="1246" b="1" dirty="0">
                    <a:solidFill>
                      <a:srgbClr val="3399FF"/>
                    </a:solidFill>
                    <a:latin typeface="HfW precursive" panose="00000500000000000000" pitchFamily="2" charset="0"/>
                  </a:rPr>
                  <a:t> </a:t>
                </a:r>
                <a:endParaRPr lang="en-US" altLang="en-US" sz="554" dirty="0">
                  <a:solidFill>
                    <a:srgbClr val="3399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3" name="Text Box 6">
                <a:extLst>
                  <a:ext uri="{FF2B5EF4-FFF2-40B4-BE49-F238E27FC236}">
                    <a16:creationId xmlns:a16="http://schemas.microsoft.com/office/drawing/2014/main" id="{788E31EF-4D87-4BBD-9C34-F1929C5B17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65923" y="251592"/>
                <a:ext cx="6989846" cy="6030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14244" tIns="14244" rIns="14244" bIns="14244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4500" b="1" dirty="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fW precursive" panose="00000500000000000000" pitchFamily="2" charset="0"/>
                  </a:rPr>
                  <a:t>Diamond Dash</a:t>
                </a:r>
                <a:endParaRPr lang="en-US" altLang="en-US" sz="4500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3075" name="Picture 3">
              <a:extLst>
                <a:ext uri="{FF2B5EF4-FFF2-40B4-BE49-F238E27FC236}">
                  <a16:creationId xmlns:a16="http://schemas.microsoft.com/office/drawing/2014/main" id="{A01F4148-7AA8-40AD-8F16-FA6E440C54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4025" y="1093914"/>
              <a:ext cx="783221" cy="9756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40686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709" y="1722982"/>
            <a:ext cx="1420615" cy="4685538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33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52 ÷ 4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45 ÷ 15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98 ÷ 14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105 ÷ 5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68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90 ÷ 15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96 ÷ 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136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54 ÷ 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57 ÷ 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102 ÷ 17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90 ÷ 5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75 ÷ 15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1177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B6777610-3428-4DBB-8212-9698BB5DE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2693" y="1722982"/>
            <a:ext cx="1420615" cy="4685538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33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240 ÷ 20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70 ÷ 14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153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160 ÷ 20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98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114 ÷ 6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34 ÷ 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57 ÷ 19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209 ÷ 19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140 ÷ 10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42 ÷ 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60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112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177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4665B255-C31E-4944-ACFB-20F4033A0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4676" y="1718741"/>
            <a:ext cx="1420615" cy="4685538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33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76 ÷ 4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152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117 ÷ 13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160 ÷ 16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78 ÷ 13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180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144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143 ÷ 13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133 ÷ 7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135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160 ÷ 16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120 ÷ 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144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177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0F36364-DBB0-4204-86D8-E73B9B107050}"/>
              </a:ext>
            </a:extLst>
          </p:cNvPr>
          <p:cNvGrpSpPr/>
          <p:nvPr/>
        </p:nvGrpSpPr>
        <p:grpSpPr>
          <a:xfrm>
            <a:off x="2533438" y="174180"/>
            <a:ext cx="4839124" cy="1258570"/>
            <a:chOff x="-65923" y="251592"/>
            <a:chExt cx="6989846" cy="181793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439167F9-911D-4988-B839-D8E32DD39BF8}"/>
                </a:ext>
              </a:extLst>
            </p:cNvPr>
            <p:cNvGrpSpPr/>
            <p:nvPr/>
          </p:nvGrpSpPr>
          <p:grpSpPr>
            <a:xfrm>
              <a:off x="-65923" y="251592"/>
              <a:ext cx="6989846" cy="1743668"/>
              <a:chOff x="-65923" y="251592"/>
              <a:chExt cx="6989846" cy="1743668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6ADF076B-44B5-40FD-8976-27C5CF580BA7}"/>
                  </a:ext>
                </a:extLst>
              </p:cNvPr>
              <p:cNvSpPr/>
              <p:nvPr/>
            </p:nvSpPr>
            <p:spPr>
              <a:xfrm>
                <a:off x="1618764" y="1307941"/>
                <a:ext cx="2487348" cy="687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2492" b="1" dirty="0">
                    <a:solidFill>
                      <a:srgbClr val="3399FF"/>
                    </a:solidFill>
                    <a:latin typeface="HfW precursive" panose="00000500000000000000" pitchFamily="2" charset="0"/>
                  </a:rPr>
                  <a:t>Quartz Star</a:t>
                </a:r>
                <a:r>
                  <a:rPr lang="en-GB" altLang="en-US" sz="1246" b="1" dirty="0">
                    <a:solidFill>
                      <a:srgbClr val="3399FF"/>
                    </a:solidFill>
                    <a:latin typeface="HfW precursive" panose="00000500000000000000" pitchFamily="2" charset="0"/>
                  </a:rPr>
                  <a:t> </a:t>
                </a:r>
                <a:endParaRPr lang="en-US" altLang="en-US" sz="554" dirty="0">
                  <a:solidFill>
                    <a:srgbClr val="3399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9" name="Text Box 6">
                <a:extLst>
                  <a:ext uri="{FF2B5EF4-FFF2-40B4-BE49-F238E27FC236}">
                    <a16:creationId xmlns:a16="http://schemas.microsoft.com/office/drawing/2014/main" id="{805E8FDC-55B1-496D-AC2F-971274F9FD2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65923" y="251592"/>
                <a:ext cx="6989846" cy="6030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14244" tIns="14244" rIns="14244" bIns="14244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4500" b="1" dirty="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fW precursive" panose="00000500000000000000" pitchFamily="2" charset="0"/>
                  </a:rPr>
                  <a:t>Diamond Dash</a:t>
                </a:r>
                <a:endParaRPr lang="en-US" altLang="en-US" sz="4500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17" name="Picture 3">
              <a:extLst>
                <a:ext uri="{FF2B5EF4-FFF2-40B4-BE49-F238E27FC236}">
                  <a16:creationId xmlns:a16="http://schemas.microsoft.com/office/drawing/2014/main" id="{716241FF-6AA5-41F2-9A1B-D62EED95B1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4025" y="1093914"/>
              <a:ext cx="783221" cy="9756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47724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245DE59-9A1C-4175-9669-D708AE92E5D9}"/>
              </a:ext>
            </a:extLst>
          </p:cNvPr>
          <p:cNvGraphicFramePr>
            <a:graphicFrameLocks noGrp="1"/>
          </p:cNvGraphicFramePr>
          <p:nvPr/>
        </p:nvGraphicFramePr>
        <p:xfrm>
          <a:off x="2709923" y="1666772"/>
          <a:ext cx="4486152" cy="485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846">
                  <a:extLst>
                    <a:ext uri="{9D8B030D-6E8A-4147-A177-3AD203B41FA5}">
                      <a16:colId xmlns:a16="http://schemas.microsoft.com/office/drawing/2014/main" val="2568453744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2475474456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543777272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2773542288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98495621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1915825154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1689142762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316496000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913855099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60280140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864967417"/>
                    </a:ext>
                  </a:extLst>
                </a:gridCol>
                <a:gridCol w="373846">
                  <a:extLst>
                    <a:ext uri="{9D8B030D-6E8A-4147-A177-3AD203B41FA5}">
                      <a16:colId xmlns:a16="http://schemas.microsoft.com/office/drawing/2014/main" val="555977358"/>
                    </a:ext>
                  </a:extLst>
                </a:gridCol>
              </a:tblGrid>
              <a:tr h="373846">
                <a:tc>
                  <a:txBody>
                    <a:bodyPr/>
                    <a:lstStyle/>
                    <a:p>
                      <a:pPr algn="ctr"/>
                      <a:endParaRPr lang="en-GB" sz="1100" b="1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20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x³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25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8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0.5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9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13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274538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9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4622908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4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0123363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7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3227235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11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2959274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2.5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7149014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5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4942407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1093446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8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478142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x²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4747863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10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3011955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1.2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281637"/>
                  </a:ext>
                </a:extLst>
              </a:tr>
              <a:tr h="37384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6</a:t>
                      </a: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L="43827" marR="43827" marT="21913" marB="21913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4938028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1F2A0204-76FF-4AE3-85FA-E3C5221A0E6F}"/>
              </a:ext>
            </a:extLst>
          </p:cNvPr>
          <p:cNvGrpSpPr/>
          <p:nvPr/>
        </p:nvGrpSpPr>
        <p:grpSpPr>
          <a:xfrm>
            <a:off x="2533438" y="174179"/>
            <a:ext cx="4839124" cy="1207154"/>
            <a:chOff x="-65923" y="251592"/>
            <a:chExt cx="6989846" cy="174366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893AD885-4990-4C95-B07A-89DC1E612949}"/>
                </a:ext>
              </a:extLst>
            </p:cNvPr>
            <p:cNvGrpSpPr/>
            <p:nvPr/>
          </p:nvGrpSpPr>
          <p:grpSpPr>
            <a:xfrm>
              <a:off x="-65923" y="251592"/>
              <a:ext cx="6989846" cy="1743668"/>
              <a:chOff x="-65923" y="251592"/>
              <a:chExt cx="6989846" cy="1743668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2DF374F6-9DB5-4D58-9831-2E915671004E}"/>
                  </a:ext>
                </a:extLst>
              </p:cNvPr>
              <p:cNvSpPr/>
              <p:nvPr/>
            </p:nvSpPr>
            <p:spPr>
              <a:xfrm>
                <a:off x="1866380" y="1307941"/>
                <a:ext cx="1992120" cy="687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2492" b="1" dirty="0">
                    <a:solidFill>
                      <a:schemeClr val="accent1"/>
                    </a:solidFill>
                    <a:latin typeface="HfW precursive" panose="00000500000000000000" pitchFamily="2" charset="0"/>
                  </a:rPr>
                  <a:t>Platinum</a:t>
                </a:r>
                <a:endParaRPr lang="en-US" altLang="en-US" sz="554" dirty="0">
                  <a:solidFill>
                    <a:schemeClr val="accent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3" name="Text Box 6">
                <a:extLst>
                  <a:ext uri="{FF2B5EF4-FFF2-40B4-BE49-F238E27FC236}">
                    <a16:creationId xmlns:a16="http://schemas.microsoft.com/office/drawing/2014/main" id="{788E31EF-4D87-4BBD-9C34-F1929C5B17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65923" y="251592"/>
                <a:ext cx="6989846" cy="6030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14244" tIns="14244" rIns="14244" bIns="14244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4500" b="1" dirty="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fW precursive" panose="00000500000000000000" pitchFamily="2" charset="0"/>
                  </a:rPr>
                  <a:t>Diamond Dash</a:t>
                </a:r>
                <a:endParaRPr lang="en-US" altLang="en-US" sz="4500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4098" name="Picture 2">
              <a:extLst>
                <a:ext uri="{FF2B5EF4-FFF2-40B4-BE49-F238E27FC236}">
                  <a16:creationId xmlns:a16="http://schemas.microsoft.com/office/drawing/2014/main" id="{DA40789F-B39A-4778-A745-7A8845426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9" b="699"/>
            <a:stretch>
              <a:fillRect/>
            </a:stretch>
          </p:blipFill>
          <p:spPr bwMode="auto">
            <a:xfrm>
              <a:off x="3982298" y="1097840"/>
              <a:ext cx="780609" cy="8720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221104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C4511E5C-0492-4763-9D07-5C3F6DAC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709" y="1722982"/>
            <a:ext cx="1420615" cy="4685538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252 ÷ 3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√ 169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112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312 ÷ 4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312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791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85 ÷ 5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136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√ 3600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99 ÷ 11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276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√ 121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1177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1177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B6777610-3428-4DBB-8212-9698BB5DE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2693" y="1722982"/>
            <a:ext cx="1420615" cy="4685538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186 ÷ 2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162 ÷ 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5123 ÷ 1000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126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824 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√ 144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24 ÷ 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80 ÷ 100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49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24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84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444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462 ÷ 11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177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4665B255-C31E-4944-ACFB-20F4033A0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4676" y="1718741"/>
            <a:ext cx="1420615" cy="4685538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14244" tIns="14244" rIns="14244" bIns="14244" numCol="1" anchor="t" anchorCtr="0" compatLnSpc="1">
            <a:prstTxWarp prst="textNoShape">
              <a:avLst/>
            </a:prstTxWarp>
          </a:bodyPr>
          <a:lstStyle/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295 ÷ 5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975 ÷ 3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702 ÷ 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8 ÷ 4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32 ÷ 8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630 ÷ 9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77 ÷ 7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18 ÷ 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√ 16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635 ÷ 5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956 ÷ 100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60 ÷ 12 = 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1177" dirty="0">
                <a:solidFill>
                  <a:srgbClr val="002060"/>
                </a:solidFill>
                <a:latin typeface="HfW precursive" panose="00000500000000000000" pitchFamily="2" charset="0"/>
              </a:rPr>
              <a:t> 348 ÷ 12 =</a:t>
            </a: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1177" dirty="0">
              <a:solidFill>
                <a:srgbClr val="002060"/>
              </a:solidFill>
              <a:latin typeface="HfW precursive" panose="00000500000000000000" pitchFamily="2" charset="0"/>
            </a:endParaRPr>
          </a:p>
          <a:p>
            <a:pPr defTabSz="35608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1177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31C8495-920D-485F-912F-D584643F6286}"/>
              </a:ext>
            </a:extLst>
          </p:cNvPr>
          <p:cNvGrpSpPr/>
          <p:nvPr/>
        </p:nvGrpSpPr>
        <p:grpSpPr>
          <a:xfrm>
            <a:off x="2533438" y="174179"/>
            <a:ext cx="4839124" cy="1207154"/>
            <a:chOff x="-65923" y="251592"/>
            <a:chExt cx="6989846" cy="1743668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D2D393D-64C5-435B-BF91-68834FF36BCA}"/>
                </a:ext>
              </a:extLst>
            </p:cNvPr>
            <p:cNvGrpSpPr/>
            <p:nvPr/>
          </p:nvGrpSpPr>
          <p:grpSpPr>
            <a:xfrm>
              <a:off x="-65923" y="251592"/>
              <a:ext cx="6989846" cy="1743668"/>
              <a:chOff x="-65923" y="251592"/>
              <a:chExt cx="6989846" cy="1743668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10A4D8BF-4082-46F9-8008-CA792653B90A}"/>
                  </a:ext>
                </a:extLst>
              </p:cNvPr>
              <p:cNvSpPr/>
              <p:nvPr/>
            </p:nvSpPr>
            <p:spPr>
              <a:xfrm>
                <a:off x="1866380" y="1307941"/>
                <a:ext cx="1992120" cy="687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2492" b="1" dirty="0">
                    <a:solidFill>
                      <a:schemeClr val="accent1"/>
                    </a:solidFill>
                    <a:latin typeface="HfW precursive" panose="00000500000000000000" pitchFamily="2" charset="0"/>
                  </a:rPr>
                  <a:t>Platinum</a:t>
                </a:r>
                <a:endParaRPr lang="en-US" altLang="en-US" sz="554" dirty="0">
                  <a:solidFill>
                    <a:schemeClr val="accent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1" name="Text Box 6">
                <a:extLst>
                  <a:ext uri="{FF2B5EF4-FFF2-40B4-BE49-F238E27FC236}">
                    <a16:creationId xmlns:a16="http://schemas.microsoft.com/office/drawing/2014/main" id="{4E1FC458-194C-45E1-AD35-C2211668DD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65923" y="251592"/>
                <a:ext cx="6989846" cy="6030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14244" tIns="14244" rIns="14244" bIns="14244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35608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altLang="en-US" sz="4500" b="1" dirty="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fW precursive" panose="00000500000000000000" pitchFamily="2" charset="0"/>
                  </a:rPr>
                  <a:t>Diamond Dash</a:t>
                </a:r>
                <a:endParaRPr lang="en-US" altLang="en-US" sz="4500" dirty="0"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B1D3B0F9-3D6F-4E3E-9724-57986CF5C1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9" b="699"/>
            <a:stretch>
              <a:fillRect/>
            </a:stretch>
          </p:blipFill>
          <p:spPr bwMode="auto">
            <a:xfrm>
              <a:off x="3982298" y="1097840"/>
              <a:ext cx="780609" cy="8720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9203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3182</Words>
  <Application>Microsoft Office PowerPoint</Application>
  <PresentationFormat>A4 Paper (210x297 mm)</PresentationFormat>
  <Paragraphs>741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Agency FB</vt:lpstr>
      <vt:lpstr>Arial</vt:lpstr>
      <vt:lpstr>Calibri</vt:lpstr>
      <vt:lpstr>Calibri Light</vt:lpstr>
      <vt:lpstr>HfW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Ashton</dc:creator>
  <cp:lastModifiedBy>Katie Hargreaves</cp:lastModifiedBy>
  <cp:revision>11</cp:revision>
  <cp:lastPrinted>2025-10-02T14:35:52Z</cp:lastPrinted>
  <dcterms:created xsi:type="dcterms:W3CDTF">2024-08-27T20:48:34Z</dcterms:created>
  <dcterms:modified xsi:type="dcterms:W3CDTF">2025-10-02T14:36:30Z</dcterms:modified>
</cp:coreProperties>
</file>