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Lst>
  <p:sldSz cx="7556500" cy="10693400"/>
  <p:notesSz cx="6669088" cy="9753600"/>
  <p:embeddedFontLst>
    <p:embeddedFont>
      <p:font typeface="Arial" panose="020B0604020202020204" pitchFamily="34" charset="0"/>
      <p:regular r:id="rId7"/>
    </p:embeddedFont>
    <p:embeddedFont>
      <p:font typeface="Arial Bold" panose="020B0704020202020204" pitchFamily="34" charset="0"/>
      <p:regular r:id="rId8"/>
      <p:bold r:id="rId9"/>
    </p:embeddedFont>
    <p:embeddedFont>
      <p:font typeface="Calibri" panose="020F0502020204030204" pitchFamily="34" charset="0"/>
      <p:regular r:id="rId10"/>
      <p:bold r:id="rId11"/>
      <p:italic r:id="rId12"/>
      <p:boldItalic r:id="rId13"/>
    </p:embeddedFont>
    <p:embeddedFont>
      <p:font typeface="Canva Sans" panose="020B0604020202020204" charset="0"/>
      <p:regular r:id="rId14"/>
    </p:embeddedFont>
    <p:embeddedFont>
      <p:font typeface="Canva Sans Bold"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231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svg"/><Relationship Id="rId12" Type="http://schemas.openxmlformats.org/officeDocument/2006/relationships/image" Target="../media/image21.png"/><Relationship Id="rId17" Type="http://schemas.openxmlformats.org/officeDocument/2006/relationships/image" Target="../media/image26.svg"/><Relationship Id="rId2" Type="http://schemas.openxmlformats.org/officeDocument/2006/relationships/image" Target="../media/image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svg"/><Relationship Id="rId4" Type="http://schemas.openxmlformats.org/officeDocument/2006/relationships/image" Target="../media/image13.svg"/><Relationship Id="rId9" Type="http://schemas.openxmlformats.org/officeDocument/2006/relationships/image" Target="../media/image18.svg"/><Relationship Id="rId14" Type="http://schemas.openxmlformats.org/officeDocument/2006/relationships/image" Target="../media/image23.png"/><Relationship Id="rId22" Type="http://schemas.openxmlformats.org/officeDocument/2006/relationships/image" Target="../media/image31.png"/></Relationships>
</file>

<file path=ppt/slides/_rels/slide3.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svg"/><Relationship Id="rId18" Type="http://schemas.openxmlformats.org/officeDocument/2006/relationships/image" Target="../media/image47.png"/><Relationship Id="rId3" Type="http://schemas.openxmlformats.org/officeDocument/2006/relationships/image" Target="../media/image33.png"/><Relationship Id="rId21" Type="http://schemas.openxmlformats.org/officeDocument/2006/relationships/image" Target="../media/image50.svg"/><Relationship Id="rId7" Type="http://schemas.openxmlformats.org/officeDocument/2006/relationships/image" Target="../media/image37.svg"/><Relationship Id="rId12" Type="http://schemas.openxmlformats.org/officeDocument/2006/relationships/image" Target="../media/image42.png"/><Relationship Id="rId17" Type="http://schemas.openxmlformats.org/officeDocument/2006/relationships/image" Target="../media/image3.png"/><Relationship Id="rId2" Type="http://schemas.openxmlformats.org/officeDocument/2006/relationships/image" Target="../media/image1.png"/><Relationship Id="rId16" Type="http://schemas.openxmlformats.org/officeDocument/2006/relationships/image" Target="../media/image46.svg"/><Relationship Id="rId20"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svg"/><Relationship Id="rId24" Type="http://schemas.openxmlformats.org/officeDocument/2006/relationships/image" Target="../media/image53.svg"/><Relationship Id="rId5" Type="http://schemas.openxmlformats.org/officeDocument/2006/relationships/image" Target="../media/image35.png"/><Relationship Id="rId15" Type="http://schemas.openxmlformats.org/officeDocument/2006/relationships/image" Target="../media/image45.png"/><Relationship Id="rId23" Type="http://schemas.openxmlformats.org/officeDocument/2006/relationships/image" Target="../media/image52.png"/><Relationship Id="rId10" Type="http://schemas.openxmlformats.org/officeDocument/2006/relationships/image" Target="../media/image40.png"/><Relationship Id="rId19" Type="http://schemas.openxmlformats.org/officeDocument/2006/relationships/image" Target="../media/image48.png"/><Relationship Id="rId4" Type="http://schemas.openxmlformats.org/officeDocument/2006/relationships/image" Target="../media/image34.svg"/><Relationship Id="rId9" Type="http://schemas.openxmlformats.org/officeDocument/2006/relationships/image" Target="../media/image39.svg"/><Relationship Id="rId14" Type="http://schemas.openxmlformats.org/officeDocument/2006/relationships/image" Target="../media/image44.png"/><Relationship Id="rId22" Type="http://schemas.openxmlformats.org/officeDocument/2006/relationships/image" Target="../media/image51.png"/></Relationships>
</file>

<file path=ppt/slides/_rels/slide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svg"/><Relationship Id="rId18" Type="http://schemas.openxmlformats.org/officeDocument/2006/relationships/image" Target="../media/image65.png"/><Relationship Id="rId3" Type="http://schemas.openxmlformats.org/officeDocument/2006/relationships/image" Target="../media/image34.svg"/><Relationship Id="rId7" Type="http://schemas.openxmlformats.org/officeDocument/2006/relationships/image" Target="../media/image41.svg"/><Relationship Id="rId12" Type="http://schemas.openxmlformats.org/officeDocument/2006/relationships/image" Target="../media/image59.png"/><Relationship Id="rId17" Type="http://schemas.openxmlformats.org/officeDocument/2006/relationships/image" Target="../media/image64.svg"/><Relationship Id="rId2" Type="http://schemas.openxmlformats.org/officeDocument/2006/relationships/image" Target="../media/image33.png"/><Relationship Id="rId16"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image" Target="../media/image58.png"/><Relationship Id="rId5" Type="http://schemas.openxmlformats.org/officeDocument/2006/relationships/image" Target="../media/image54.png"/><Relationship Id="rId15" Type="http://schemas.openxmlformats.org/officeDocument/2006/relationships/image" Target="../media/image62.svg"/><Relationship Id="rId10" Type="http://schemas.openxmlformats.org/officeDocument/2006/relationships/image" Target="../media/image57.svg"/><Relationship Id="rId19" Type="http://schemas.openxmlformats.org/officeDocument/2006/relationships/image" Target="../media/image66.svg"/><Relationship Id="rId4" Type="http://schemas.openxmlformats.org/officeDocument/2006/relationships/image" Target="../media/image1.png"/><Relationship Id="rId9" Type="http://schemas.openxmlformats.org/officeDocument/2006/relationships/image" Target="../media/image56.png"/><Relationship Id="rId14" Type="http://schemas.openxmlformats.org/officeDocument/2006/relationships/image" Target="../media/image61.png"/></Relationships>
</file>

<file path=ppt/slides/_rels/slide5.xml.rels><?xml version="1.0" encoding="UTF-8" standalone="yes"?>
<Relationships xmlns="http://schemas.openxmlformats.org/package/2006/relationships"><Relationship Id="rId8" Type="http://schemas.openxmlformats.org/officeDocument/2006/relationships/image" Target="../media/image68.svg"/><Relationship Id="rId3" Type="http://schemas.openxmlformats.org/officeDocument/2006/relationships/image" Target="../media/image33.png"/><Relationship Id="rId7" Type="http://schemas.openxmlformats.org/officeDocument/2006/relationships/image" Target="../media/image6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1.svg"/><Relationship Id="rId11" Type="http://schemas.openxmlformats.org/officeDocument/2006/relationships/image" Target="../media/image71.png"/><Relationship Id="rId5" Type="http://schemas.openxmlformats.org/officeDocument/2006/relationships/image" Target="../media/image40.png"/><Relationship Id="rId10" Type="http://schemas.openxmlformats.org/officeDocument/2006/relationships/image" Target="../media/image70.svg"/><Relationship Id="rId4" Type="http://schemas.openxmlformats.org/officeDocument/2006/relationships/image" Target="../media/image34.svg"/><Relationship Id="rId9"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3243" y="153243"/>
            <a:ext cx="7253514" cy="10385514"/>
          </a:xfrm>
          <a:custGeom>
            <a:avLst/>
            <a:gdLst/>
            <a:ahLst/>
            <a:cxnLst/>
            <a:rect l="l" t="t" r="r" b="b"/>
            <a:pathLst>
              <a:path w="7253514" h="10385514">
                <a:moveTo>
                  <a:pt x="0" y="0"/>
                </a:moveTo>
                <a:lnTo>
                  <a:pt x="7253514" y="0"/>
                </a:lnTo>
                <a:lnTo>
                  <a:pt x="7253514" y="10385514"/>
                </a:lnTo>
                <a:lnTo>
                  <a:pt x="0" y="10385514"/>
                </a:lnTo>
                <a:lnTo>
                  <a:pt x="0" y="0"/>
                </a:lnTo>
                <a:close/>
              </a:path>
            </a:pathLst>
          </a:custGeom>
          <a:blipFill>
            <a:blip r:embed="rId2"/>
            <a:stretch>
              <a:fillRect l="-3692" r="-3692"/>
            </a:stretch>
          </a:blipFill>
        </p:spPr>
      </p:sp>
      <p:sp>
        <p:nvSpPr>
          <p:cNvPr id="3" name="Freeform 3"/>
          <p:cNvSpPr/>
          <p:nvPr/>
        </p:nvSpPr>
        <p:spPr>
          <a:xfrm>
            <a:off x="1986597" y="3230971"/>
            <a:ext cx="2037074" cy="1527805"/>
          </a:xfrm>
          <a:custGeom>
            <a:avLst/>
            <a:gdLst/>
            <a:ahLst/>
            <a:cxnLst/>
            <a:rect l="l" t="t" r="r" b="b"/>
            <a:pathLst>
              <a:path w="2037074" h="1527805">
                <a:moveTo>
                  <a:pt x="0" y="0"/>
                </a:moveTo>
                <a:lnTo>
                  <a:pt x="2037073" y="0"/>
                </a:lnTo>
                <a:lnTo>
                  <a:pt x="2037073" y="1527805"/>
                </a:lnTo>
                <a:lnTo>
                  <a:pt x="0" y="1527805"/>
                </a:lnTo>
                <a:lnTo>
                  <a:pt x="0" y="0"/>
                </a:lnTo>
                <a:close/>
              </a:path>
            </a:pathLst>
          </a:custGeom>
          <a:blipFill>
            <a:blip r:embed="rId3"/>
            <a:stretch>
              <a:fillRect/>
            </a:stretch>
          </a:blipFill>
          <a:ln w="38100" cap="rnd">
            <a:solidFill>
              <a:srgbClr val="000000"/>
            </a:solidFill>
            <a:prstDash val="solid"/>
            <a:round/>
          </a:ln>
        </p:spPr>
      </p:sp>
      <p:sp>
        <p:nvSpPr>
          <p:cNvPr id="4" name="Freeform 4"/>
          <p:cNvSpPr/>
          <p:nvPr/>
        </p:nvSpPr>
        <p:spPr>
          <a:xfrm>
            <a:off x="253576" y="504984"/>
            <a:ext cx="1628246" cy="1628246"/>
          </a:xfrm>
          <a:custGeom>
            <a:avLst/>
            <a:gdLst/>
            <a:ahLst/>
            <a:cxnLst/>
            <a:rect l="l" t="t" r="r" b="b"/>
            <a:pathLst>
              <a:path w="1628246" h="1628246">
                <a:moveTo>
                  <a:pt x="0" y="0"/>
                </a:moveTo>
                <a:lnTo>
                  <a:pt x="1628246" y="0"/>
                </a:lnTo>
                <a:lnTo>
                  <a:pt x="1628246" y="1628246"/>
                </a:lnTo>
                <a:lnTo>
                  <a:pt x="0" y="1628246"/>
                </a:lnTo>
                <a:lnTo>
                  <a:pt x="0" y="0"/>
                </a:lnTo>
                <a:close/>
              </a:path>
            </a:pathLst>
          </a:custGeom>
          <a:blipFill>
            <a:blip r:embed="rId4"/>
            <a:stretch>
              <a:fillRect/>
            </a:stretch>
          </a:blipFill>
        </p:spPr>
      </p:sp>
      <p:sp>
        <p:nvSpPr>
          <p:cNvPr id="5" name="Freeform 5"/>
          <p:cNvSpPr/>
          <p:nvPr/>
        </p:nvSpPr>
        <p:spPr>
          <a:xfrm>
            <a:off x="4837991" y="550774"/>
            <a:ext cx="2448354" cy="1608666"/>
          </a:xfrm>
          <a:custGeom>
            <a:avLst/>
            <a:gdLst/>
            <a:ahLst/>
            <a:cxnLst/>
            <a:rect l="l" t="t" r="r" b="b"/>
            <a:pathLst>
              <a:path w="2448354" h="1608666">
                <a:moveTo>
                  <a:pt x="0" y="0"/>
                </a:moveTo>
                <a:lnTo>
                  <a:pt x="2448353" y="0"/>
                </a:lnTo>
                <a:lnTo>
                  <a:pt x="2448353" y="1608666"/>
                </a:lnTo>
                <a:lnTo>
                  <a:pt x="0" y="1608666"/>
                </a:lnTo>
                <a:lnTo>
                  <a:pt x="0" y="0"/>
                </a:lnTo>
                <a:close/>
              </a:path>
            </a:pathLst>
          </a:custGeom>
          <a:blipFill>
            <a:blip r:embed="rId5"/>
            <a:stretch>
              <a:fillRect/>
            </a:stretch>
          </a:blipFill>
          <a:ln w="38100" cap="sq">
            <a:solidFill>
              <a:srgbClr val="000000"/>
            </a:solidFill>
            <a:prstDash val="solid"/>
            <a:miter/>
          </a:ln>
        </p:spPr>
      </p:sp>
      <p:sp>
        <p:nvSpPr>
          <p:cNvPr id="6" name="Freeform 6"/>
          <p:cNvSpPr/>
          <p:nvPr/>
        </p:nvSpPr>
        <p:spPr>
          <a:xfrm>
            <a:off x="4582681" y="3073478"/>
            <a:ext cx="1479487" cy="1798705"/>
          </a:xfrm>
          <a:custGeom>
            <a:avLst/>
            <a:gdLst/>
            <a:ahLst/>
            <a:cxnLst/>
            <a:rect l="l" t="t" r="r" b="b"/>
            <a:pathLst>
              <a:path w="1479487" h="1798705">
                <a:moveTo>
                  <a:pt x="0" y="0"/>
                </a:moveTo>
                <a:lnTo>
                  <a:pt x="1479487" y="0"/>
                </a:lnTo>
                <a:lnTo>
                  <a:pt x="1479487" y="1798705"/>
                </a:lnTo>
                <a:lnTo>
                  <a:pt x="0" y="1798705"/>
                </a:lnTo>
                <a:lnTo>
                  <a:pt x="0" y="0"/>
                </a:lnTo>
                <a:close/>
              </a:path>
            </a:pathLst>
          </a:custGeom>
          <a:blipFill>
            <a:blip r:embed="rId6"/>
            <a:stretch>
              <a:fillRect t="-9670"/>
            </a:stretch>
          </a:blipFill>
          <a:ln w="38100" cap="rnd">
            <a:solidFill>
              <a:srgbClr val="000000"/>
            </a:solidFill>
            <a:prstDash val="solid"/>
            <a:round/>
          </a:ln>
        </p:spPr>
      </p:sp>
      <p:sp>
        <p:nvSpPr>
          <p:cNvPr id="7" name="Freeform 7"/>
          <p:cNvSpPr/>
          <p:nvPr/>
        </p:nvSpPr>
        <p:spPr>
          <a:xfrm>
            <a:off x="3639281" y="4996008"/>
            <a:ext cx="2128656" cy="1596492"/>
          </a:xfrm>
          <a:custGeom>
            <a:avLst/>
            <a:gdLst/>
            <a:ahLst/>
            <a:cxnLst/>
            <a:rect l="l" t="t" r="r" b="b"/>
            <a:pathLst>
              <a:path w="2128656" h="1596492">
                <a:moveTo>
                  <a:pt x="0" y="0"/>
                </a:moveTo>
                <a:lnTo>
                  <a:pt x="2128656" y="0"/>
                </a:lnTo>
                <a:lnTo>
                  <a:pt x="2128656" y="1596493"/>
                </a:lnTo>
                <a:lnTo>
                  <a:pt x="0" y="1596493"/>
                </a:lnTo>
                <a:lnTo>
                  <a:pt x="0" y="0"/>
                </a:lnTo>
                <a:close/>
              </a:path>
            </a:pathLst>
          </a:custGeom>
          <a:blipFill>
            <a:blip r:embed="rId7"/>
            <a:stretch>
              <a:fillRect/>
            </a:stretch>
          </a:blipFill>
          <a:ln w="38100" cap="rnd">
            <a:solidFill>
              <a:srgbClr val="000000"/>
            </a:solidFill>
            <a:prstDash val="solid"/>
            <a:round/>
          </a:ln>
        </p:spPr>
      </p:sp>
      <p:sp>
        <p:nvSpPr>
          <p:cNvPr id="8" name="Freeform 8"/>
          <p:cNvSpPr/>
          <p:nvPr/>
        </p:nvSpPr>
        <p:spPr>
          <a:xfrm>
            <a:off x="6062168" y="4271490"/>
            <a:ext cx="1224177" cy="2590850"/>
          </a:xfrm>
          <a:custGeom>
            <a:avLst/>
            <a:gdLst/>
            <a:ahLst/>
            <a:cxnLst/>
            <a:rect l="l" t="t" r="r" b="b"/>
            <a:pathLst>
              <a:path w="1224177" h="2590850">
                <a:moveTo>
                  <a:pt x="0" y="0"/>
                </a:moveTo>
                <a:lnTo>
                  <a:pt x="1224176" y="0"/>
                </a:lnTo>
                <a:lnTo>
                  <a:pt x="1224176" y="2590850"/>
                </a:lnTo>
                <a:lnTo>
                  <a:pt x="0" y="2590850"/>
                </a:lnTo>
                <a:lnTo>
                  <a:pt x="0" y="0"/>
                </a:lnTo>
                <a:close/>
              </a:path>
            </a:pathLst>
          </a:custGeom>
          <a:blipFill>
            <a:blip r:embed="rId8"/>
            <a:stretch>
              <a:fillRect/>
            </a:stretch>
          </a:blipFill>
          <a:ln w="38100" cap="rnd">
            <a:solidFill>
              <a:srgbClr val="000000"/>
            </a:solidFill>
            <a:prstDash val="solid"/>
            <a:round/>
          </a:ln>
        </p:spPr>
      </p:sp>
      <p:sp>
        <p:nvSpPr>
          <p:cNvPr id="9" name="Freeform 9"/>
          <p:cNvSpPr/>
          <p:nvPr/>
        </p:nvSpPr>
        <p:spPr>
          <a:xfrm>
            <a:off x="253576" y="3230971"/>
            <a:ext cx="1014783" cy="2635799"/>
          </a:xfrm>
          <a:custGeom>
            <a:avLst/>
            <a:gdLst/>
            <a:ahLst/>
            <a:cxnLst/>
            <a:rect l="l" t="t" r="r" b="b"/>
            <a:pathLst>
              <a:path w="1014783" h="2635799">
                <a:moveTo>
                  <a:pt x="0" y="0"/>
                </a:moveTo>
                <a:lnTo>
                  <a:pt x="1014782" y="0"/>
                </a:lnTo>
                <a:lnTo>
                  <a:pt x="1014782" y="2635799"/>
                </a:lnTo>
                <a:lnTo>
                  <a:pt x="0" y="2635799"/>
                </a:lnTo>
                <a:lnTo>
                  <a:pt x="0" y="0"/>
                </a:lnTo>
                <a:close/>
              </a:path>
            </a:pathLst>
          </a:custGeom>
          <a:blipFill>
            <a:blip r:embed="rId9"/>
            <a:stretch>
              <a:fillRect/>
            </a:stretch>
          </a:blipFill>
          <a:ln w="38100" cap="rnd">
            <a:solidFill>
              <a:srgbClr val="000000"/>
            </a:solidFill>
            <a:prstDash val="solid"/>
            <a:round/>
          </a:ln>
        </p:spPr>
      </p:sp>
      <p:sp>
        <p:nvSpPr>
          <p:cNvPr id="10" name="Freeform 10"/>
          <p:cNvSpPr/>
          <p:nvPr/>
        </p:nvSpPr>
        <p:spPr>
          <a:xfrm>
            <a:off x="1361027" y="4882601"/>
            <a:ext cx="2051266" cy="1538450"/>
          </a:xfrm>
          <a:custGeom>
            <a:avLst/>
            <a:gdLst/>
            <a:ahLst/>
            <a:cxnLst/>
            <a:rect l="l" t="t" r="r" b="b"/>
            <a:pathLst>
              <a:path w="2051266" h="1538450">
                <a:moveTo>
                  <a:pt x="0" y="0"/>
                </a:moveTo>
                <a:lnTo>
                  <a:pt x="2051267" y="0"/>
                </a:lnTo>
                <a:lnTo>
                  <a:pt x="2051267" y="1538450"/>
                </a:lnTo>
                <a:lnTo>
                  <a:pt x="0" y="1538450"/>
                </a:lnTo>
                <a:lnTo>
                  <a:pt x="0" y="0"/>
                </a:lnTo>
                <a:close/>
              </a:path>
            </a:pathLst>
          </a:custGeom>
          <a:blipFill>
            <a:blip r:embed="rId10"/>
            <a:stretch>
              <a:fillRect/>
            </a:stretch>
          </a:blipFill>
          <a:ln w="38100" cap="rnd">
            <a:solidFill>
              <a:srgbClr val="000000"/>
            </a:solidFill>
            <a:prstDash val="solid"/>
            <a:round/>
          </a:ln>
        </p:spPr>
      </p:sp>
      <p:sp>
        <p:nvSpPr>
          <p:cNvPr id="11" name="Freeform 11"/>
          <p:cNvSpPr/>
          <p:nvPr/>
        </p:nvSpPr>
        <p:spPr>
          <a:xfrm>
            <a:off x="1881822" y="6592501"/>
            <a:ext cx="666689" cy="699768"/>
          </a:xfrm>
          <a:custGeom>
            <a:avLst/>
            <a:gdLst/>
            <a:ahLst/>
            <a:cxnLst/>
            <a:rect l="l" t="t" r="r" b="b"/>
            <a:pathLst>
              <a:path w="666689" h="699768">
                <a:moveTo>
                  <a:pt x="0" y="0"/>
                </a:moveTo>
                <a:lnTo>
                  <a:pt x="666688" y="0"/>
                </a:lnTo>
                <a:lnTo>
                  <a:pt x="666688" y="699768"/>
                </a:lnTo>
                <a:lnTo>
                  <a:pt x="0" y="69976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2" name="TextBox 12"/>
          <p:cNvSpPr txBox="1"/>
          <p:nvPr/>
        </p:nvSpPr>
        <p:spPr>
          <a:xfrm>
            <a:off x="1950597" y="598634"/>
            <a:ext cx="2779394" cy="1641101"/>
          </a:xfrm>
          <a:prstGeom prst="rect">
            <a:avLst/>
          </a:prstGeom>
        </p:spPr>
        <p:txBody>
          <a:bodyPr lIns="0" tIns="0" rIns="0" bIns="0" rtlCol="0" anchor="t">
            <a:spAutoFit/>
          </a:bodyPr>
          <a:lstStyle/>
          <a:p>
            <a:pPr algn="ctr">
              <a:lnSpc>
                <a:spcPts val="2470"/>
              </a:lnSpc>
              <a:spcBef>
                <a:spcPct val="0"/>
              </a:spcBef>
            </a:pPr>
            <a:r>
              <a:rPr lang="en-US" sz="1764" b="1">
                <a:solidFill>
                  <a:srgbClr val="000000"/>
                </a:solidFill>
                <a:latin typeface="Arial Bold"/>
                <a:ea typeface="Arial Bold"/>
                <a:cs typeface="Arial Bold"/>
                <a:sym typeface="Arial Bold"/>
              </a:rPr>
              <a:t>Pinders Primary School</a:t>
            </a:r>
          </a:p>
          <a:p>
            <a:pPr algn="ctr">
              <a:lnSpc>
                <a:spcPts val="1942"/>
              </a:lnSpc>
              <a:spcBef>
                <a:spcPct val="0"/>
              </a:spcBef>
            </a:pPr>
            <a:r>
              <a:rPr lang="en-US" sz="1387">
                <a:solidFill>
                  <a:srgbClr val="000000"/>
                </a:solidFill>
                <a:latin typeface="Arial"/>
                <a:ea typeface="Arial"/>
                <a:cs typeface="Arial"/>
                <a:sym typeface="Arial"/>
              </a:rPr>
              <a:t>Eastmoor Road</a:t>
            </a:r>
          </a:p>
          <a:p>
            <a:pPr algn="ctr">
              <a:lnSpc>
                <a:spcPts val="1942"/>
              </a:lnSpc>
              <a:spcBef>
                <a:spcPct val="0"/>
              </a:spcBef>
            </a:pPr>
            <a:r>
              <a:rPr lang="en-US" sz="1387">
                <a:solidFill>
                  <a:srgbClr val="000000"/>
                </a:solidFill>
                <a:latin typeface="Arial"/>
                <a:ea typeface="Arial"/>
                <a:cs typeface="Arial"/>
                <a:sym typeface="Arial"/>
              </a:rPr>
              <a:t>Wakefield</a:t>
            </a:r>
          </a:p>
          <a:p>
            <a:pPr algn="ctr">
              <a:lnSpc>
                <a:spcPts val="1942"/>
              </a:lnSpc>
              <a:spcBef>
                <a:spcPct val="0"/>
              </a:spcBef>
            </a:pPr>
            <a:r>
              <a:rPr lang="en-US" sz="1387">
                <a:solidFill>
                  <a:srgbClr val="000000"/>
                </a:solidFill>
                <a:latin typeface="Arial"/>
                <a:ea typeface="Arial"/>
                <a:cs typeface="Arial"/>
                <a:sym typeface="Arial"/>
              </a:rPr>
              <a:t>WF1 3SQ</a:t>
            </a:r>
          </a:p>
          <a:p>
            <a:pPr algn="ctr">
              <a:lnSpc>
                <a:spcPts val="2470"/>
              </a:lnSpc>
              <a:spcBef>
                <a:spcPct val="0"/>
              </a:spcBef>
            </a:pPr>
            <a:r>
              <a:rPr lang="en-US" sz="1764" b="1">
                <a:solidFill>
                  <a:srgbClr val="000000"/>
                </a:solidFill>
                <a:latin typeface="Arial Bold"/>
                <a:ea typeface="Arial Bold"/>
                <a:cs typeface="Arial Bold"/>
                <a:sym typeface="Arial Bold"/>
              </a:rPr>
              <a:t>01924 303700</a:t>
            </a:r>
          </a:p>
          <a:p>
            <a:pPr algn="ctr">
              <a:lnSpc>
                <a:spcPts val="2470"/>
              </a:lnSpc>
              <a:spcBef>
                <a:spcPct val="0"/>
              </a:spcBef>
            </a:pPr>
            <a:endParaRPr lang="en-US" sz="1764" b="1">
              <a:solidFill>
                <a:srgbClr val="000000"/>
              </a:solidFill>
              <a:latin typeface="Arial Bold"/>
              <a:ea typeface="Arial Bold"/>
              <a:cs typeface="Arial Bold"/>
              <a:sym typeface="Arial Bold"/>
            </a:endParaRPr>
          </a:p>
        </p:txBody>
      </p:sp>
      <p:sp>
        <p:nvSpPr>
          <p:cNvPr id="13" name="TextBox 13"/>
          <p:cNvSpPr txBox="1"/>
          <p:nvPr/>
        </p:nvSpPr>
        <p:spPr>
          <a:xfrm>
            <a:off x="394934" y="2328579"/>
            <a:ext cx="6770132" cy="771524"/>
          </a:xfrm>
          <a:prstGeom prst="rect">
            <a:avLst/>
          </a:prstGeom>
        </p:spPr>
        <p:txBody>
          <a:bodyPr lIns="0" tIns="0" rIns="0" bIns="0" rtlCol="0" anchor="t">
            <a:spAutoFit/>
          </a:bodyPr>
          <a:lstStyle/>
          <a:p>
            <a:pPr algn="ctr">
              <a:lnSpc>
                <a:spcPts val="6300"/>
              </a:lnSpc>
            </a:pPr>
            <a:r>
              <a:rPr lang="en-US" sz="4400" b="1" dirty="0">
                <a:solidFill>
                  <a:srgbClr val="000000"/>
                </a:solidFill>
                <a:latin typeface="Canva Sans Bold"/>
                <a:ea typeface="Canva Sans Bold"/>
                <a:cs typeface="Canva Sans Bold"/>
                <a:sym typeface="Canva Sans Bold"/>
              </a:rPr>
              <a:t>Welcome to our Nursery</a:t>
            </a:r>
          </a:p>
        </p:txBody>
      </p:sp>
      <p:sp>
        <p:nvSpPr>
          <p:cNvPr id="14" name="TextBox 14"/>
          <p:cNvSpPr txBox="1"/>
          <p:nvPr/>
        </p:nvSpPr>
        <p:spPr>
          <a:xfrm>
            <a:off x="2563400" y="6644723"/>
            <a:ext cx="2444591" cy="454548"/>
          </a:xfrm>
          <a:prstGeom prst="rect">
            <a:avLst/>
          </a:prstGeom>
        </p:spPr>
        <p:txBody>
          <a:bodyPr lIns="0" tIns="0" rIns="0" bIns="0" rtlCol="0" anchor="t">
            <a:spAutoFit/>
          </a:bodyPr>
          <a:lstStyle/>
          <a:p>
            <a:pPr algn="ctr">
              <a:lnSpc>
                <a:spcPts val="3920"/>
              </a:lnSpc>
            </a:pPr>
            <a:r>
              <a:rPr lang="en-US" sz="2400" b="1" u="sng" dirty="0">
                <a:solidFill>
                  <a:srgbClr val="000000"/>
                </a:solidFill>
                <a:latin typeface="Canva Sans Bold"/>
                <a:ea typeface="Canva Sans Bold"/>
                <a:cs typeface="Canva Sans Bold"/>
                <a:sym typeface="Canva Sans Bold"/>
              </a:rPr>
              <a:t>Nursery times</a:t>
            </a:r>
          </a:p>
        </p:txBody>
      </p:sp>
      <p:sp>
        <p:nvSpPr>
          <p:cNvPr id="15" name="TextBox 15"/>
          <p:cNvSpPr txBox="1"/>
          <p:nvPr/>
        </p:nvSpPr>
        <p:spPr>
          <a:xfrm>
            <a:off x="1727572" y="7264330"/>
            <a:ext cx="3991710" cy="1725295"/>
          </a:xfrm>
          <a:prstGeom prst="rect">
            <a:avLst/>
          </a:prstGeom>
        </p:spPr>
        <p:txBody>
          <a:bodyPr lIns="0" tIns="0" rIns="0" bIns="0" rtlCol="0" anchor="t">
            <a:spAutoFit/>
          </a:bodyPr>
          <a:lstStyle/>
          <a:p>
            <a:pPr marL="367655" lvl="1" indent="-183828" algn="l">
              <a:lnSpc>
                <a:spcPts val="2384"/>
              </a:lnSpc>
              <a:buFont typeface="Arial"/>
              <a:buChar char="•"/>
            </a:pPr>
            <a:r>
              <a:rPr lang="en-US" sz="1702" dirty="0">
                <a:solidFill>
                  <a:srgbClr val="000000"/>
                </a:solidFill>
                <a:latin typeface="Canva Sans"/>
                <a:ea typeface="Canva Sans"/>
                <a:cs typeface="Canva Sans"/>
                <a:sym typeface="Canva Sans"/>
              </a:rPr>
              <a:t>Morning session: </a:t>
            </a:r>
            <a:r>
              <a:rPr lang="en-US" sz="1702" b="1" dirty="0">
                <a:solidFill>
                  <a:srgbClr val="000000"/>
                </a:solidFill>
                <a:latin typeface="Canva Sans Bold"/>
                <a:ea typeface="Canva Sans Bold"/>
                <a:cs typeface="Canva Sans Bold"/>
                <a:sym typeface="Canva Sans Bold"/>
              </a:rPr>
              <a:t>8.40-11.40am</a:t>
            </a:r>
          </a:p>
          <a:p>
            <a:pPr marL="367655" lvl="1" indent="-183828" algn="l">
              <a:lnSpc>
                <a:spcPts val="2384"/>
              </a:lnSpc>
              <a:buFont typeface="Arial"/>
              <a:buChar char="•"/>
            </a:pPr>
            <a:r>
              <a:rPr lang="en-US" sz="1702" dirty="0">
                <a:solidFill>
                  <a:srgbClr val="000000"/>
                </a:solidFill>
                <a:latin typeface="Canva Sans"/>
                <a:ea typeface="Canva Sans"/>
                <a:cs typeface="Canva Sans"/>
                <a:sym typeface="Canva Sans"/>
              </a:rPr>
              <a:t>Afternoon session: </a:t>
            </a:r>
            <a:r>
              <a:rPr lang="en-US" sz="1702" b="1" dirty="0">
                <a:solidFill>
                  <a:srgbClr val="000000"/>
                </a:solidFill>
                <a:latin typeface="Canva Sans Bold"/>
                <a:ea typeface="Canva Sans Bold"/>
                <a:cs typeface="Canva Sans Bold"/>
                <a:sym typeface="Canva Sans Bold"/>
              </a:rPr>
              <a:t>12.15-3.15pm</a:t>
            </a:r>
          </a:p>
          <a:p>
            <a:pPr algn="l">
              <a:lnSpc>
                <a:spcPts val="2384"/>
              </a:lnSpc>
            </a:pPr>
            <a:endParaRPr lang="en-US" sz="1702" b="1" dirty="0">
              <a:solidFill>
                <a:srgbClr val="000000"/>
              </a:solidFill>
              <a:latin typeface="Canva Sans Bold"/>
              <a:ea typeface="Canva Sans Bold"/>
              <a:cs typeface="Canva Sans Bold"/>
              <a:sym typeface="Canva Sans Bold"/>
            </a:endParaRPr>
          </a:p>
          <a:p>
            <a:pPr marL="367655" lvl="1" indent="-183828" algn="l">
              <a:lnSpc>
                <a:spcPts val="2384"/>
              </a:lnSpc>
              <a:buFont typeface="Arial"/>
              <a:buChar char="•"/>
            </a:pPr>
            <a:r>
              <a:rPr lang="en-US" sz="1702" dirty="0">
                <a:solidFill>
                  <a:srgbClr val="000000"/>
                </a:solidFill>
                <a:latin typeface="Canva Sans"/>
                <a:ea typeface="Canva Sans"/>
                <a:cs typeface="Canva Sans"/>
                <a:sym typeface="Canva Sans"/>
              </a:rPr>
              <a:t>All day (30 hours) </a:t>
            </a:r>
            <a:r>
              <a:rPr lang="en-US" sz="1702" b="1" dirty="0">
                <a:solidFill>
                  <a:srgbClr val="000000"/>
                </a:solidFill>
                <a:latin typeface="Canva Sans Bold"/>
                <a:ea typeface="Canva Sans Bold"/>
                <a:cs typeface="Canva Sans Bold"/>
                <a:sym typeface="Canva Sans Bold"/>
              </a:rPr>
              <a:t>8.40am-2.40pm </a:t>
            </a:r>
          </a:p>
          <a:p>
            <a:pPr algn="ctr">
              <a:lnSpc>
                <a:spcPts val="1842"/>
              </a:lnSpc>
            </a:pPr>
            <a:r>
              <a:rPr lang="en-US" sz="1315" dirty="0">
                <a:solidFill>
                  <a:srgbClr val="000000"/>
                </a:solidFill>
                <a:latin typeface="Canva Sans"/>
                <a:ea typeface="Canva Sans"/>
                <a:cs typeface="Canva Sans"/>
                <a:sym typeface="Canva Sans"/>
              </a:rPr>
              <a:t>Option to pay a small charge to finish at 3.15pm</a:t>
            </a:r>
          </a:p>
          <a:p>
            <a:pPr algn="l">
              <a:lnSpc>
                <a:spcPts val="2384"/>
              </a:lnSpc>
            </a:pPr>
            <a:endParaRPr lang="en-US" sz="1315" dirty="0">
              <a:solidFill>
                <a:srgbClr val="000000"/>
              </a:solidFill>
              <a:latin typeface="Canva Sans"/>
              <a:ea typeface="Canva Sans"/>
              <a:cs typeface="Canva Sans"/>
              <a:sym typeface="Canva Sans"/>
            </a:endParaRPr>
          </a:p>
        </p:txBody>
      </p:sp>
      <p:sp>
        <p:nvSpPr>
          <p:cNvPr id="16" name="TextBox 16"/>
          <p:cNvSpPr txBox="1"/>
          <p:nvPr/>
        </p:nvSpPr>
        <p:spPr>
          <a:xfrm>
            <a:off x="1323181" y="9080500"/>
            <a:ext cx="4910138" cy="1103635"/>
          </a:xfrm>
          <a:prstGeom prst="rect">
            <a:avLst/>
          </a:prstGeom>
        </p:spPr>
        <p:txBody>
          <a:bodyPr lIns="0" tIns="0" rIns="0" bIns="0" rtlCol="0" anchor="t">
            <a:spAutoFit/>
          </a:bodyPr>
          <a:lstStyle/>
          <a:p>
            <a:pPr algn="ctr">
              <a:lnSpc>
                <a:spcPts val="2190"/>
              </a:lnSpc>
            </a:pPr>
            <a:r>
              <a:rPr lang="en-US" sz="1564" dirty="0" err="1">
                <a:solidFill>
                  <a:srgbClr val="000000"/>
                </a:solidFill>
                <a:latin typeface="Arial"/>
                <a:ea typeface="Arial"/>
                <a:cs typeface="Arial"/>
                <a:sym typeface="Arial"/>
              </a:rPr>
              <a:t>Mrs</a:t>
            </a:r>
            <a:r>
              <a:rPr lang="en-US" sz="1564" dirty="0">
                <a:solidFill>
                  <a:srgbClr val="000000"/>
                </a:solidFill>
                <a:latin typeface="Arial"/>
                <a:ea typeface="Arial"/>
                <a:cs typeface="Arial"/>
                <a:sym typeface="Arial"/>
              </a:rPr>
              <a:t> Diane Brown - Early Years Lead/Reception Teacher</a:t>
            </a:r>
          </a:p>
          <a:p>
            <a:pPr algn="ctr">
              <a:lnSpc>
                <a:spcPts val="2190"/>
              </a:lnSpc>
              <a:spcBef>
                <a:spcPct val="0"/>
              </a:spcBef>
            </a:pPr>
            <a:r>
              <a:rPr lang="en-US" sz="1564" dirty="0" err="1">
                <a:solidFill>
                  <a:srgbClr val="000000"/>
                </a:solidFill>
                <a:latin typeface="Arial"/>
                <a:ea typeface="Arial"/>
                <a:cs typeface="Arial"/>
                <a:sym typeface="Arial"/>
              </a:rPr>
              <a:t>Mrs</a:t>
            </a:r>
            <a:r>
              <a:rPr lang="en-US" sz="1564" dirty="0">
                <a:solidFill>
                  <a:srgbClr val="000000"/>
                </a:solidFill>
                <a:latin typeface="Arial"/>
                <a:ea typeface="Arial"/>
                <a:cs typeface="Arial"/>
                <a:sym typeface="Arial"/>
              </a:rPr>
              <a:t> Hannah Edwards - Nursery Teacher </a:t>
            </a:r>
          </a:p>
          <a:p>
            <a:pPr algn="ctr">
              <a:lnSpc>
                <a:spcPts val="2190"/>
              </a:lnSpc>
              <a:spcBef>
                <a:spcPct val="0"/>
              </a:spcBef>
            </a:pPr>
            <a:r>
              <a:rPr lang="en-US" sz="1564" dirty="0" err="1">
                <a:solidFill>
                  <a:srgbClr val="000000"/>
                </a:solidFill>
                <a:latin typeface="Arial"/>
                <a:ea typeface="Arial"/>
                <a:cs typeface="Arial"/>
                <a:sym typeface="Arial"/>
              </a:rPr>
              <a:t>Mrs</a:t>
            </a:r>
            <a:r>
              <a:rPr lang="en-US" sz="1564" dirty="0">
                <a:solidFill>
                  <a:srgbClr val="000000"/>
                </a:solidFill>
                <a:latin typeface="Arial"/>
                <a:ea typeface="Arial"/>
                <a:cs typeface="Arial"/>
                <a:sym typeface="Arial"/>
              </a:rPr>
              <a:t> Rebecca Taylor – Nursery Nurse</a:t>
            </a:r>
          </a:p>
        </p:txBody>
      </p:sp>
      <p:sp>
        <p:nvSpPr>
          <p:cNvPr id="17" name="TextBox 17"/>
          <p:cNvSpPr txBox="1"/>
          <p:nvPr/>
        </p:nvSpPr>
        <p:spPr>
          <a:xfrm>
            <a:off x="2659099" y="8699500"/>
            <a:ext cx="1960364" cy="448310"/>
          </a:xfrm>
          <a:prstGeom prst="rect">
            <a:avLst/>
          </a:prstGeom>
        </p:spPr>
        <p:txBody>
          <a:bodyPr lIns="0" tIns="0" rIns="0" bIns="0" rtlCol="0" anchor="t">
            <a:spAutoFit/>
          </a:bodyPr>
          <a:lstStyle/>
          <a:p>
            <a:pPr algn="ctr">
              <a:lnSpc>
                <a:spcPts val="3640"/>
              </a:lnSpc>
            </a:pPr>
            <a:r>
              <a:rPr lang="en-US" sz="2600" b="1" u="sng" dirty="0">
                <a:solidFill>
                  <a:srgbClr val="000000"/>
                </a:solidFill>
                <a:latin typeface="Canva Sans Bold"/>
                <a:ea typeface="Canva Sans Bold"/>
                <a:cs typeface="Canva Sans Bold"/>
                <a:sym typeface="Canva Sans Bold"/>
              </a:rPr>
              <a:t>Staff</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3243" y="153243"/>
            <a:ext cx="7253514" cy="10385514"/>
          </a:xfrm>
          <a:custGeom>
            <a:avLst/>
            <a:gdLst/>
            <a:ahLst/>
            <a:cxnLst/>
            <a:rect l="l" t="t" r="r" b="b"/>
            <a:pathLst>
              <a:path w="7253514" h="10385514">
                <a:moveTo>
                  <a:pt x="0" y="0"/>
                </a:moveTo>
                <a:lnTo>
                  <a:pt x="7253514" y="0"/>
                </a:lnTo>
                <a:lnTo>
                  <a:pt x="7253514" y="10385514"/>
                </a:lnTo>
                <a:lnTo>
                  <a:pt x="0" y="10385514"/>
                </a:lnTo>
                <a:lnTo>
                  <a:pt x="0" y="0"/>
                </a:lnTo>
                <a:close/>
              </a:path>
            </a:pathLst>
          </a:custGeom>
          <a:blipFill>
            <a:blip r:embed="rId2"/>
            <a:stretch>
              <a:fillRect l="-3692" r="-3692"/>
            </a:stretch>
          </a:blipFill>
        </p:spPr>
      </p:sp>
      <p:sp>
        <p:nvSpPr>
          <p:cNvPr id="3" name="Freeform 3"/>
          <p:cNvSpPr/>
          <p:nvPr/>
        </p:nvSpPr>
        <p:spPr>
          <a:xfrm>
            <a:off x="1905983" y="4339860"/>
            <a:ext cx="5398057" cy="2867718"/>
          </a:xfrm>
          <a:custGeom>
            <a:avLst/>
            <a:gdLst/>
            <a:ahLst/>
            <a:cxnLst/>
            <a:rect l="l" t="t" r="r" b="b"/>
            <a:pathLst>
              <a:path w="5398057" h="2867718">
                <a:moveTo>
                  <a:pt x="0" y="0"/>
                </a:moveTo>
                <a:lnTo>
                  <a:pt x="5398057" y="0"/>
                </a:lnTo>
                <a:lnTo>
                  <a:pt x="5398057" y="2867718"/>
                </a:lnTo>
                <a:lnTo>
                  <a:pt x="0" y="28677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338597" y="1137702"/>
            <a:ext cx="5920016" cy="3145008"/>
          </a:xfrm>
          <a:custGeom>
            <a:avLst/>
            <a:gdLst/>
            <a:ahLst/>
            <a:cxnLst/>
            <a:rect l="l" t="t" r="r" b="b"/>
            <a:pathLst>
              <a:path w="5920016" h="3145008">
                <a:moveTo>
                  <a:pt x="0" y="0"/>
                </a:moveTo>
                <a:lnTo>
                  <a:pt x="5920015" y="0"/>
                </a:lnTo>
                <a:lnTo>
                  <a:pt x="5920015" y="3145008"/>
                </a:lnTo>
                <a:lnTo>
                  <a:pt x="0" y="31450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5132915" y="1518324"/>
            <a:ext cx="1782373" cy="2517956"/>
          </a:xfrm>
          <a:custGeom>
            <a:avLst/>
            <a:gdLst/>
            <a:ahLst/>
            <a:cxnLst/>
            <a:rect l="l" t="t" r="r" b="b"/>
            <a:pathLst>
              <a:path w="1782373" h="2517956">
                <a:moveTo>
                  <a:pt x="0" y="0"/>
                </a:moveTo>
                <a:lnTo>
                  <a:pt x="1782373" y="0"/>
                </a:lnTo>
                <a:lnTo>
                  <a:pt x="1782373" y="2517956"/>
                </a:lnTo>
                <a:lnTo>
                  <a:pt x="0" y="2517956"/>
                </a:lnTo>
                <a:lnTo>
                  <a:pt x="0" y="0"/>
                </a:lnTo>
                <a:close/>
              </a:path>
            </a:pathLst>
          </a:custGeom>
          <a:blipFill>
            <a:blip r:embed="rId5"/>
            <a:stretch>
              <a:fillRect/>
            </a:stretch>
          </a:blipFill>
          <a:ln w="9525" cap="sq">
            <a:solidFill>
              <a:srgbClr val="000000"/>
            </a:solidFill>
            <a:prstDash val="solid"/>
            <a:miter/>
          </a:ln>
        </p:spPr>
      </p:sp>
      <p:sp>
        <p:nvSpPr>
          <p:cNvPr id="6" name="Freeform 6"/>
          <p:cNvSpPr/>
          <p:nvPr/>
        </p:nvSpPr>
        <p:spPr>
          <a:xfrm>
            <a:off x="416882" y="4695051"/>
            <a:ext cx="1400185" cy="892618"/>
          </a:xfrm>
          <a:custGeom>
            <a:avLst/>
            <a:gdLst/>
            <a:ahLst/>
            <a:cxnLst/>
            <a:rect l="l" t="t" r="r" b="b"/>
            <a:pathLst>
              <a:path w="1400185" h="892618">
                <a:moveTo>
                  <a:pt x="0" y="0"/>
                </a:moveTo>
                <a:lnTo>
                  <a:pt x="1400185" y="0"/>
                </a:lnTo>
                <a:lnTo>
                  <a:pt x="1400185" y="892619"/>
                </a:lnTo>
                <a:lnTo>
                  <a:pt x="0" y="89261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a:off x="456283" y="5881302"/>
            <a:ext cx="1321382" cy="1162816"/>
          </a:xfrm>
          <a:custGeom>
            <a:avLst/>
            <a:gdLst/>
            <a:ahLst/>
            <a:cxnLst/>
            <a:rect l="l" t="t" r="r" b="b"/>
            <a:pathLst>
              <a:path w="1321382" h="1162816">
                <a:moveTo>
                  <a:pt x="0" y="0"/>
                </a:moveTo>
                <a:lnTo>
                  <a:pt x="1321382" y="0"/>
                </a:lnTo>
                <a:lnTo>
                  <a:pt x="1321382" y="1162816"/>
                </a:lnTo>
                <a:lnTo>
                  <a:pt x="0" y="116281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a:off x="5744145" y="8665933"/>
            <a:ext cx="1559896" cy="1383321"/>
          </a:xfrm>
          <a:custGeom>
            <a:avLst/>
            <a:gdLst/>
            <a:ahLst/>
            <a:cxnLst/>
            <a:rect l="l" t="t" r="r" b="b"/>
            <a:pathLst>
              <a:path w="1559896" h="1383321">
                <a:moveTo>
                  <a:pt x="0" y="0"/>
                </a:moveTo>
                <a:lnTo>
                  <a:pt x="1559895" y="0"/>
                </a:lnTo>
                <a:lnTo>
                  <a:pt x="1559895" y="1383321"/>
                </a:lnTo>
                <a:lnTo>
                  <a:pt x="0" y="138332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a:off x="6115781" y="530430"/>
            <a:ext cx="832225" cy="832225"/>
          </a:xfrm>
          <a:custGeom>
            <a:avLst/>
            <a:gdLst/>
            <a:ahLst/>
            <a:cxnLst/>
            <a:rect l="l" t="t" r="r" b="b"/>
            <a:pathLst>
              <a:path w="832225" h="832225">
                <a:moveTo>
                  <a:pt x="0" y="0"/>
                </a:moveTo>
                <a:lnTo>
                  <a:pt x="832225" y="0"/>
                </a:lnTo>
                <a:lnTo>
                  <a:pt x="832225" y="832225"/>
                </a:lnTo>
                <a:lnTo>
                  <a:pt x="0" y="832225"/>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0" name="Freeform 10"/>
          <p:cNvSpPr/>
          <p:nvPr/>
        </p:nvSpPr>
        <p:spPr>
          <a:xfrm>
            <a:off x="338597" y="7302828"/>
            <a:ext cx="5326339" cy="2829618"/>
          </a:xfrm>
          <a:custGeom>
            <a:avLst/>
            <a:gdLst/>
            <a:ahLst/>
            <a:cxnLst/>
            <a:rect l="l" t="t" r="r" b="b"/>
            <a:pathLst>
              <a:path w="5326339" h="2829618">
                <a:moveTo>
                  <a:pt x="0" y="0"/>
                </a:moveTo>
                <a:lnTo>
                  <a:pt x="5326339" y="0"/>
                </a:lnTo>
                <a:lnTo>
                  <a:pt x="5326339" y="2829618"/>
                </a:lnTo>
                <a:lnTo>
                  <a:pt x="0" y="28296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1" name="Freeform 11"/>
          <p:cNvSpPr/>
          <p:nvPr/>
        </p:nvSpPr>
        <p:spPr>
          <a:xfrm>
            <a:off x="567648" y="8095417"/>
            <a:ext cx="715005" cy="813661"/>
          </a:xfrm>
          <a:custGeom>
            <a:avLst/>
            <a:gdLst/>
            <a:ahLst/>
            <a:cxnLst/>
            <a:rect l="l" t="t" r="r" b="b"/>
            <a:pathLst>
              <a:path w="715005" h="813661">
                <a:moveTo>
                  <a:pt x="0" y="0"/>
                </a:moveTo>
                <a:lnTo>
                  <a:pt x="715004" y="0"/>
                </a:lnTo>
                <a:lnTo>
                  <a:pt x="715004" y="813661"/>
                </a:lnTo>
                <a:lnTo>
                  <a:pt x="0" y="813661"/>
                </a:lnTo>
                <a:lnTo>
                  <a:pt x="0" y="0"/>
                </a:lnTo>
                <a:close/>
              </a:path>
            </a:pathLst>
          </a:custGeom>
          <a:blipFill>
            <a:blip r:embed="rId14"/>
            <a:stretch>
              <a:fillRect/>
            </a:stretch>
          </a:blipFill>
        </p:spPr>
      </p:sp>
      <p:sp>
        <p:nvSpPr>
          <p:cNvPr id="12" name="Freeform 12"/>
          <p:cNvSpPr/>
          <p:nvPr/>
        </p:nvSpPr>
        <p:spPr>
          <a:xfrm>
            <a:off x="1489122" y="8136424"/>
            <a:ext cx="577087" cy="731647"/>
          </a:xfrm>
          <a:custGeom>
            <a:avLst/>
            <a:gdLst/>
            <a:ahLst/>
            <a:cxnLst/>
            <a:rect l="l" t="t" r="r" b="b"/>
            <a:pathLst>
              <a:path w="577087" h="731647">
                <a:moveTo>
                  <a:pt x="0" y="0"/>
                </a:moveTo>
                <a:lnTo>
                  <a:pt x="577087" y="0"/>
                </a:lnTo>
                <a:lnTo>
                  <a:pt x="577087" y="731647"/>
                </a:lnTo>
                <a:lnTo>
                  <a:pt x="0" y="731647"/>
                </a:lnTo>
                <a:lnTo>
                  <a:pt x="0" y="0"/>
                </a:lnTo>
                <a:close/>
              </a:path>
            </a:pathLst>
          </a:custGeom>
          <a:blipFill>
            <a:blip r:embed="rId15"/>
            <a:stretch>
              <a:fillRect/>
            </a:stretch>
          </a:blipFill>
        </p:spPr>
      </p:sp>
      <p:sp>
        <p:nvSpPr>
          <p:cNvPr id="13" name="Freeform 13"/>
          <p:cNvSpPr/>
          <p:nvPr/>
        </p:nvSpPr>
        <p:spPr>
          <a:xfrm>
            <a:off x="2327519" y="8136424"/>
            <a:ext cx="676950" cy="619101"/>
          </a:xfrm>
          <a:custGeom>
            <a:avLst/>
            <a:gdLst/>
            <a:ahLst/>
            <a:cxnLst/>
            <a:rect l="l" t="t" r="r" b="b"/>
            <a:pathLst>
              <a:path w="676950" h="619101">
                <a:moveTo>
                  <a:pt x="0" y="0"/>
                </a:moveTo>
                <a:lnTo>
                  <a:pt x="676950" y="0"/>
                </a:lnTo>
                <a:lnTo>
                  <a:pt x="676950" y="619101"/>
                </a:lnTo>
                <a:lnTo>
                  <a:pt x="0" y="61910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4" name="Freeform 14"/>
          <p:cNvSpPr/>
          <p:nvPr/>
        </p:nvSpPr>
        <p:spPr>
          <a:xfrm>
            <a:off x="3208564" y="8079019"/>
            <a:ext cx="571436" cy="638618"/>
          </a:xfrm>
          <a:custGeom>
            <a:avLst/>
            <a:gdLst/>
            <a:ahLst/>
            <a:cxnLst/>
            <a:rect l="l" t="t" r="r" b="b"/>
            <a:pathLst>
              <a:path w="571436" h="638618">
                <a:moveTo>
                  <a:pt x="0" y="0"/>
                </a:moveTo>
                <a:lnTo>
                  <a:pt x="571436" y="0"/>
                </a:lnTo>
                <a:lnTo>
                  <a:pt x="571436" y="638618"/>
                </a:lnTo>
                <a:lnTo>
                  <a:pt x="0" y="63861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5" name="Freeform 15"/>
          <p:cNvSpPr/>
          <p:nvPr/>
        </p:nvSpPr>
        <p:spPr>
          <a:xfrm>
            <a:off x="4037175" y="8136229"/>
            <a:ext cx="808916" cy="581408"/>
          </a:xfrm>
          <a:custGeom>
            <a:avLst/>
            <a:gdLst/>
            <a:ahLst/>
            <a:cxnLst/>
            <a:rect l="l" t="t" r="r" b="b"/>
            <a:pathLst>
              <a:path w="808916" h="581408">
                <a:moveTo>
                  <a:pt x="0" y="0"/>
                </a:moveTo>
                <a:lnTo>
                  <a:pt x="808916" y="0"/>
                </a:lnTo>
                <a:lnTo>
                  <a:pt x="808916" y="581408"/>
                </a:lnTo>
                <a:lnTo>
                  <a:pt x="0" y="581408"/>
                </a:lnTo>
                <a:lnTo>
                  <a:pt x="0" y="0"/>
                </a:lnTo>
                <a:close/>
              </a:path>
            </a:pathLst>
          </a:custGeom>
          <a:blipFill>
            <a:blip r:embed="rId20"/>
            <a:stretch>
              <a:fillRect/>
            </a:stretch>
          </a:blipFill>
        </p:spPr>
      </p:sp>
      <p:sp>
        <p:nvSpPr>
          <p:cNvPr id="16" name="Freeform 16"/>
          <p:cNvSpPr/>
          <p:nvPr/>
        </p:nvSpPr>
        <p:spPr>
          <a:xfrm>
            <a:off x="5055641" y="8095417"/>
            <a:ext cx="338563" cy="742055"/>
          </a:xfrm>
          <a:custGeom>
            <a:avLst/>
            <a:gdLst/>
            <a:ahLst/>
            <a:cxnLst/>
            <a:rect l="l" t="t" r="r" b="b"/>
            <a:pathLst>
              <a:path w="338563" h="742055">
                <a:moveTo>
                  <a:pt x="0" y="0"/>
                </a:moveTo>
                <a:lnTo>
                  <a:pt x="338562" y="0"/>
                </a:lnTo>
                <a:lnTo>
                  <a:pt x="338562" y="742055"/>
                </a:lnTo>
                <a:lnTo>
                  <a:pt x="0" y="742055"/>
                </a:lnTo>
                <a:lnTo>
                  <a:pt x="0" y="0"/>
                </a:lnTo>
                <a:close/>
              </a:path>
            </a:pathLst>
          </a:custGeom>
          <a:blipFill>
            <a:blip r:embed="rId21"/>
            <a:stretch>
              <a:fillRect/>
            </a:stretch>
          </a:blipFill>
        </p:spPr>
      </p:sp>
      <p:sp>
        <p:nvSpPr>
          <p:cNvPr id="17" name="Freeform 17"/>
          <p:cNvSpPr/>
          <p:nvPr/>
        </p:nvSpPr>
        <p:spPr>
          <a:xfrm>
            <a:off x="3208564" y="9292602"/>
            <a:ext cx="579862" cy="643398"/>
          </a:xfrm>
          <a:custGeom>
            <a:avLst/>
            <a:gdLst/>
            <a:ahLst/>
            <a:cxnLst/>
            <a:rect l="l" t="t" r="r" b="b"/>
            <a:pathLst>
              <a:path w="579862" h="643398">
                <a:moveTo>
                  <a:pt x="0" y="0"/>
                </a:moveTo>
                <a:lnTo>
                  <a:pt x="579862" y="0"/>
                </a:lnTo>
                <a:lnTo>
                  <a:pt x="579862" y="643398"/>
                </a:lnTo>
                <a:lnTo>
                  <a:pt x="0" y="643398"/>
                </a:lnTo>
                <a:lnTo>
                  <a:pt x="0" y="0"/>
                </a:lnTo>
                <a:close/>
              </a:path>
            </a:pathLst>
          </a:custGeom>
          <a:blipFill>
            <a:blip r:embed="rId22"/>
            <a:stretch>
              <a:fillRect/>
            </a:stretch>
          </a:blipFill>
        </p:spPr>
      </p:sp>
      <p:sp>
        <p:nvSpPr>
          <p:cNvPr id="18" name="Freeform 18"/>
          <p:cNvSpPr/>
          <p:nvPr/>
        </p:nvSpPr>
        <p:spPr>
          <a:xfrm>
            <a:off x="4846091" y="9040530"/>
            <a:ext cx="668849" cy="504145"/>
          </a:xfrm>
          <a:custGeom>
            <a:avLst/>
            <a:gdLst/>
            <a:ahLst/>
            <a:cxnLst/>
            <a:rect l="l" t="t" r="r" b="b"/>
            <a:pathLst>
              <a:path w="668849" h="504145">
                <a:moveTo>
                  <a:pt x="0" y="0"/>
                </a:moveTo>
                <a:lnTo>
                  <a:pt x="668848" y="0"/>
                </a:lnTo>
                <a:lnTo>
                  <a:pt x="668848" y="504145"/>
                </a:lnTo>
                <a:lnTo>
                  <a:pt x="0" y="504145"/>
                </a:lnTo>
                <a:lnTo>
                  <a:pt x="0" y="0"/>
                </a:lnTo>
                <a:close/>
              </a:path>
            </a:pathLst>
          </a:custGeom>
          <a:blipFill>
            <a:blip r:embed="rId23"/>
            <a:stretch>
              <a:fillRect/>
            </a:stretch>
          </a:blipFill>
        </p:spPr>
      </p:sp>
      <p:sp>
        <p:nvSpPr>
          <p:cNvPr id="19" name="TextBox 19"/>
          <p:cNvSpPr txBox="1"/>
          <p:nvPr/>
        </p:nvSpPr>
        <p:spPr>
          <a:xfrm>
            <a:off x="1994900" y="4428369"/>
            <a:ext cx="5220224" cy="2815130"/>
          </a:xfrm>
          <a:prstGeom prst="rect">
            <a:avLst/>
          </a:prstGeom>
        </p:spPr>
        <p:txBody>
          <a:bodyPr lIns="0" tIns="0" rIns="0" bIns="0" rtlCol="0" anchor="t">
            <a:spAutoFit/>
          </a:bodyPr>
          <a:lstStyle/>
          <a:p>
            <a:pPr algn="ctr">
              <a:lnSpc>
                <a:spcPts val="1705"/>
              </a:lnSpc>
            </a:pPr>
            <a:r>
              <a:rPr lang="en-US" sz="1218" dirty="0">
                <a:solidFill>
                  <a:srgbClr val="000000"/>
                </a:solidFill>
                <a:latin typeface="Arial"/>
                <a:ea typeface="Arial"/>
                <a:cs typeface="Arial"/>
                <a:sym typeface="Arial"/>
              </a:rPr>
              <a:t>Our teaching and learning focuses on what children learn, and how they learn. </a:t>
            </a:r>
          </a:p>
          <a:p>
            <a:pPr algn="ctr">
              <a:lnSpc>
                <a:spcPts val="1705"/>
              </a:lnSpc>
            </a:pPr>
            <a:endParaRPr lang="en-US" sz="1218" dirty="0">
              <a:solidFill>
                <a:srgbClr val="000000"/>
              </a:solidFill>
              <a:latin typeface="Arial"/>
              <a:ea typeface="Arial"/>
              <a:cs typeface="Arial"/>
              <a:sym typeface="Arial"/>
            </a:endParaRPr>
          </a:p>
          <a:p>
            <a:pPr algn="ctr">
              <a:lnSpc>
                <a:spcPts val="1705"/>
              </a:lnSpc>
            </a:pPr>
            <a:r>
              <a:rPr lang="en-US" sz="1218" dirty="0">
                <a:solidFill>
                  <a:srgbClr val="000000"/>
                </a:solidFill>
                <a:latin typeface="Arial"/>
                <a:ea typeface="Arial"/>
                <a:cs typeface="Arial"/>
                <a:sym typeface="Arial"/>
              </a:rPr>
              <a:t>“</a:t>
            </a:r>
            <a:r>
              <a:rPr lang="en-US" sz="1218" b="1" dirty="0">
                <a:solidFill>
                  <a:srgbClr val="000000"/>
                </a:solidFill>
                <a:latin typeface="Arial Bold"/>
                <a:ea typeface="Arial Bold"/>
                <a:cs typeface="Arial Bold"/>
                <a:sym typeface="Arial Bold"/>
              </a:rPr>
              <a:t>Effective practice is a mix of different approaches</a:t>
            </a:r>
            <a:r>
              <a:rPr lang="en-US" sz="1218" dirty="0">
                <a:solidFill>
                  <a:srgbClr val="000000"/>
                </a:solidFill>
                <a:latin typeface="Arial"/>
                <a:ea typeface="Arial"/>
                <a:cs typeface="Arial"/>
                <a:sym typeface="Arial"/>
              </a:rPr>
              <a:t>. </a:t>
            </a:r>
            <a:r>
              <a:rPr lang="en-US" sz="1218" b="1" dirty="0">
                <a:solidFill>
                  <a:srgbClr val="000000"/>
                </a:solidFill>
                <a:latin typeface="Arial Bold"/>
                <a:ea typeface="Arial Bold"/>
                <a:cs typeface="Arial Bold"/>
                <a:sym typeface="Arial Bold"/>
              </a:rPr>
              <a:t>Children learn through play, by adults modelling, by observing each other and through adult-guided learning.”</a:t>
            </a:r>
            <a:r>
              <a:rPr lang="en-US" sz="1218" dirty="0">
                <a:solidFill>
                  <a:srgbClr val="000000"/>
                </a:solidFill>
                <a:latin typeface="Arial"/>
                <a:ea typeface="Arial"/>
                <a:cs typeface="Arial"/>
                <a:sym typeface="Arial"/>
              </a:rPr>
              <a:t> </a:t>
            </a:r>
          </a:p>
          <a:p>
            <a:pPr algn="ctr">
              <a:lnSpc>
                <a:spcPts val="1705"/>
              </a:lnSpc>
            </a:pPr>
            <a:r>
              <a:rPr lang="en-US" sz="1218" dirty="0">
                <a:solidFill>
                  <a:srgbClr val="000000"/>
                </a:solidFill>
                <a:latin typeface="Arial"/>
                <a:ea typeface="Arial"/>
                <a:cs typeface="Arial"/>
                <a:sym typeface="Arial"/>
              </a:rPr>
              <a:t>(DFE, 2025)</a:t>
            </a:r>
          </a:p>
          <a:p>
            <a:pPr algn="ctr">
              <a:lnSpc>
                <a:spcPts val="1705"/>
              </a:lnSpc>
            </a:pPr>
            <a:endParaRPr lang="en-US" sz="1218" dirty="0">
              <a:solidFill>
                <a:srgbClr val="000000"/>
              </a:solidFill>
              <a:latin typeface="Arial"/>
              <a:ea typeface="Arial"/>
              <a:cs typeface="Arial"/>
              <a:sym typeface="Arial"/>
            </a:endParaRPr>
          </a:p>
          <a:p>
            <a:pPr algn="ctr">
              <a:lnSpc>
                <a:spcPts val="1705"/>
              </a:lnSpc>
            </a:pPr>
            <a:r>
              <a:rPr lang="en-US" sz="1218" dirty="0">
                <a:solidFill>
                  <a:srgbClr val="000000"/>
                </a:solidFill>
                <a:latin typeface="Arial"/>
                <a:ea typeface="Arial"/>
                <a:cs typeface="Arial"/>
                <a:sym typeface="Arial"/>
              </a:rPr>
              <a:t>Our </a:t>
            </a:r>
            <a:r>
              <a:rPr lang="en-US" sz="1218">
                <a:solidFill>
                  <a:srgbClr val="000000"/>
                </a:solidFill>
                <a:latin typeface="Arial"/>
                <a:ea typeface="Arial"/>
                <a:cs typeface="Arial"/>
                <a:sym typeface="Arial"/>
              </a:rPr>
              <a:t>setting presents </a:t>
            </a:r>
            <a:r>
              <a:rPr lang="en-US" sz="1218" dirty="0">
                <a:solidFill>
                  <a:srgbClr val="000000"/>
                </a:solidFill>
                <a:latin typeface="Arial"/>
                <a:ea typeface="Arial"/>
                <a:cs typeface="Arial"/>
                <a:sym typeface="Arial"/>
              </a:rPr>
              <a:t>children with a well resourced, </a:t>
            </a:r>
            <a:r>
              <a:rPr lang="en-US" sz="1218" dirty="0" err="1">
                <a:solidFill>
                  <a:srgbClr val="000000"/>
                </a:solidFill>
                <a:latin typeface="Arial"/>
                <a:ea typeface="Arial"/>
                <a:cs typeface="Arial"/>
                <a:sym typeface="Arial"/>
              </a:rPr>
              <a:t>organised</a:t>
            </a:r>
            <a:r>
              <a:rPr lang="en-US" sz="1218" dirty="0">
                <a:solidFill>
                  <a:srgbClr val="000000"/>
                </a:solidFill>
                <a:latin typeface="Arial"/>
                <a:ea typeface="Arial"/>
                <a:cs typeface="Arial"/>
                <a:sym typeface="Arial"/>
              </a:rPr>
              <a:t> learning environment which provides opportunities for both adult led and child led learning. </a:t>
            </a:r>
          </a:p>
          <a:p>
            <a:pPr algn="ctr">
              <a:lnSpc>
                <a:spcPts val="1705"/>
              </a:lnSpc>
            </a:pPr>
            <a:r>
              <a:rPr lang="en-US" sz="1218" dirty="0">
                <a:solidFill>
                  <a:srgbClr val="000000"/>
                </a:solidFill>
                <a:latin typeface="Arial"/>
                <a:ea typeface="Arial"/>
                <a:cs typeface="Arial"/>
                <a:sym typeface="Arial"/>
              </a:rPr>
              <a:t> </a:t>
            </a:r>
          </a:p>
          <a:p>
            <a:pPr algn="ctr">
              <a:lnSpc>
                <a:spcPts val="1705"/>
              </a:lnSpc>
              <a:spcBef>
                <a:spcPct val="0"/>
              </a:spcBef>
            </a:pPr>
            <a:endParaRPr lang="en-US" sz="1218" dirty="0">
              <a:solidFill>
                <a:srgbClr val="000000"/>
              </a:solidFill>
              <a:latin typeface="Arial"/>
              <a:ea typeface="Arial"/>
              <a:cs typeface="Arial"/>
              <a:sym typeface="Arial"/>
            </a:endParaRPr>
          </a:p>
        </p:txBody>
      </p:sp>
      <p:sp>
        <p:nvSpPr>
          <p:cNvPr id="20" name="TextBox 20"/>
          <p:cNvSpPr txBox="1"/>
          <p:nvPr/>
        </p:nvSpPr>
        <p:spPr>
          <a:xfrm>
            <a:off x="2301530" y="358164"/>
            <a:ext cx="2956941" cy="719472"/>
          </a:xfrm>
          <a:prstGeom prst="rect">
            <a:avLst/>
          </a:prstGeom>
        </p:spPr>
        <p:txBody>
          <a:bodyPr lIns="0" tIns="0" rIns="0" bIns="0" rtlCol="0" anchor="t">
            <a:spAutoFit/>
          </a:bodyPr>
          <a:lstStyle/>
          <a:p>
            <a:pPr algn="ctr">
              <a:lnSpc>
                <a:spcPts val="5926"/>
              </a:lnSpc>
            </a:pPr>
            <a:r>
              <a:rPr lang="en-US" sz="4233" b="1">
                <a:solidFill>
                  <a:srgbClr val="000000"/>
                </a:solidFill>
                <a:latin typeface="Canva Sans Bold"/>
                <a:ea typeface="Canva Sans Bold"/>
                <a:cs typeface="Canva Sans Bold"/>
                <a:sym typeface="Canva Sans Bold"/>
              </a:rPr>
              <a:t>Curriculum</a:t>
            </a:r>
          </a:p>
        </p:txBody>
      </p:sp>
      <p:sp>
        <p:nvSpPr>
          <p:cNvPr id="21" name="TextBox 21"/>
          <p:cNvSpPr txBox="1"/>
          <p:nvPr/>
        </p:nvSpPr>
        <p:spPr>
          <a:xfrm>
            <a:off x="567648" y="1239664"/>
            <a:ext cx="4442376" cy="3131555"/>
          </a:xfrm>
          <a:prstGeom prst="rect">
            <a:avLst/>
          </a:prstGeom>
        </p:spPr>
        <p:txBody>
          <a:bodyPr lIns="0" tIns="0" rIns="0" bIns="0" rtlCol="0" anchor="t">
            <a:spAutoFit/>
          </a:bodyPr>
          <a:lstStyle/>
          <a:p>
            <a:pPr algn="ctr">
              <a:lnSpc>
                <a:spcPts val="1694"/>
              </a:lnSpc>
            </a:pPr>
            <a:r>
              <a:rPr lang="en-US" sz="1210">
                <a:solidFill>
                  <a:srgbClr val="000000"/>
                </a:solidFill>
                <a:latin typeface="Canva Sans"/>
                <a:ea typeface="Canva Sans"/>
                <a:cs typeface="Canva Sans"/>
                <a:sym typeface="Canva Sans"/>
              </a:rPr>
              <a:t>Nursery operates alongside our 45 place Reception class, with an extensive shared outdoor learning environment.</a:t>
            </a:r>
          </a:p>
          <a:p>
            <a:pPr algn="ctr">
              <a:lnSpc>
                <a:spcPts val="1694"/>
              </a:lnSpc>
            </a:pPr>
            <a:endParaRPr lang="en-US" sz="1210">
              <a:solidFill>
                <a:srgbClr val="000000"/>
              </a:solidFill>
              <a:latin typeface="Canva Sans"/>
              <a:ea typeface="Canva Sans"/>
              <a:cs typeface="Canva Sans"/>
              <a:sym typeface="Canva Sans"/>
            </a:endParaRPr>
          </a:p>
          <a:p>
            <a:pPr algn="ctr">
              <a:lnSpc>
                <a:spcPts val="1694"/>
              </a:lnSpc>
            </a:pPr>
            <a:r>
              <a:rPr lang="en-US" sz="1210">
                <a:solidFill>
                  <a:srgbClr val="000000"/>
                </a:solidFill>
                <a:latin typeface="Canva Sans"/>
                <a:ea typeface="Canva Sans"/>
                <a:cs typeface="Canva Sans"/>
                <a:sym typeface="Canva Sans"/>
              </a:rPr>
              <a:t>We follow the statutory framework for children aged 0 to 5 called the Early Years Foundation Stage. The curriculum is split into 7 areas of learning – </a:t>
            </a:r>
          </a:p>
          <a:p>
            <a:pPr algn="l">
              <a:lnSpc>
                <a:spcPts val="1694"/>
              </a:lnSpc>
            </a:pPr>
            <a:r>
              <a:rPr lang="en-US" sz="1210" b="1">
                <a:solidFill>
                  <a:srgbClr val="000000"/>
                </a:solidFill>
                <a:latin typeface="Canva Sans Bold"/>
                <a:ea typeface="Canva Sans Bold"/>
                <a:cs typeface="Canva Sans Bold"/>
                <a:sym typeface="Canva Sans Bold"/>
              </a:rPr>
              <a:t>1.Communication &amp; Language</a:t>
            </a:r>
          </a:p>
          <a:p>
            <a:pPr algn="l">
              <a:lnSpc>
                <a:spcPts val="1694"/>
              </a:lnSpc>
            </a:pPr>
            <a:r>
              <a:rPr lang="en-US" sz="1210" b="1">
                <a:solidFill>
                  <a:srgbClr val="000000"/>
                </a:solidFill>
                <a:latin typeface="Canva Sans Bold"/>
                <a:ea typeface="Canva Sans Bold"/>
                <a:cs typeface="Canva Sans Bold"/>
                <a:sym typeface="Canva Sans Bold"/>
              </a:rPr>
              <a:t>2.Physical Development</a:t>
            </a:r>
          </a:p>
          <a:p>
            <a:pPr algn="l">
              <a:lnSpc>
                <a:spcPts val="1694"/>
              </a:lnSpc>
            </a:pPr>
            <a:r>
              <a:rPr lang="en-US" sz="1210" b="1">
                <a:solidFill>
                  <a:srgbClr val="000000"/>
                </a:solidFill>
                <a:latin typeface="Canva Sans Bold"/>
                <a:ea typeface="Canva Sans Bold"/>
                <a:cs typeface="Canva Sans Bold"/>
                <a:sym typeface="Canva Sans Bold"/>
              </a:rPr>
              <a:t>3.Personal, Social &amp; Emotional Development</a:t>
            </a:r>
          </a:p>
          <a:p>
            <a:pPr algn="l">
              <a:lnSpc>
                <a:spcPts val="1694"/>
              </a:lnSpc>
            </a:pPr>
            <a:r>
              <a:rPr lang="en-US" sz="1210">
                <a:solidFill>
                  <a:srgbClr val="000000"/>
                </a:solidFill>
                <a:latin typeface="Canva Sans"/>
                <a:ea typeface="Canva Sans"/>
                <a:cs typeface="Canva Sans"/>
                <a:sym typeface="Canva Sans"/>
              </a:rPr>
              <a:t>4.Literacy</a:t>
            </a:r>
          </a:p>
          <a:p>
            <a:pPr algn="l">
              <a:lnSpc>
                <a:spcPts val="1694"/>
              </a:lnSpc>
            </a:pPr>
            <a:r>
              <a:rPr lang="en-US" sz="1210">
                <a:solidFill>
                  <a:srgbClr val="000000"/>
                </a:solidFill>
                <a:latin typeface="Canva Sans"/>
                <a:ea typeface="Canva Sans"/>
                <a:cs typeface="Canva Sans"/>
                <a:sym typeface="Canva Sans"/>
              </a:rPr>
              <a:t>5.Mathematics</a:t>
            </a:r>
          </a:p>
          <a:p>
            <a:pPr algn="l">
              <a:lnSpc>
                <a:spcPts val="1694"/>
              </a:lnSpc>
            </a:pPr>
            <a:r>
              <a:rPr lang="en-US" sz="1210">
                <a:solidFill>
                  <a:srgbClr val="000000"/>
                </a:solidFill>
                <a:latin typeface="Canva Sans"/>
                <a:ea typeface="Canva Sans"/>
                <a:cs typeface="Canva Sans"/>
                <a:sym typeface="Canva Sans"/>
              </a:rPr>
              <a:t>6.Understanding the World</a:t>
            </a:r>
          </a:p>
          <a:p>
            <a:pPr algn="l">
              <a:lnSpc>
                <a:spcPts val="1694"/>
              </a:lnSpc>
            </a:pPr>
            <a:r>
              <a:rPr lang="en-US" sz="1210">
                <a:solidFill>
                  <a:srgbClr val="000000"/>
                </a:solidFill>
                <a:latin typeface="Canva Sans"/>
                <a:ea typeface="Canva Sans"/>
                <a:cs typeface="Canva Sans"/>
                <a:sym typeface="Canva Sans"/>
              </a:rPr>
              <a:t>7.Expressive Arts and Design</a:t>
            </a:r>
          </a:p>
          <a:p>
            <a:pPr algn="l">
              <a:lnSpc>
                <a:spcPts val="1694"/>
              </a:lnSpc>
            </a:pPr>
            <a:endParaRPr lang="en-US" sz="1210">
              <a:solidFill>
                <a:srgbClr val="000000"/>
              </a:solidFill>
              <a:latin typeface="Canva Sans"/>
              <a:ea typeface="Canva Sans"/>
              <a:cs typeface="Canva Sans"/>
              <a:sym typeface="Canva Sans"/>
            </a:endParaRPr>
          </a:p>
          <a:p>
            <a:pPr algn="ctr">
              <a:lnSpc>
                <a:spcPts val="1694"/>
              </a:lnSpc>
            </a:pPr>
            <a:endParaRPr lang="en-US" sz="1210">
              <a:solidFill>
                <a:srgbClr val="000000"/>
              </a:solidFill>
              <a:latin typeface="Canva Sans"/>
              <a:ea typeface="Canva Sans"/>
              <a:cs typeface="Canva Sans"/>
              <a:sym typeface="Canva Sans"/>
            </a:endParaRPr>
          </a:p>
        </p:txBody>
      </p:sp>
      <p:sp>
        <p:nvSpPr>
          <p:cNvPr id="22" name="TextBox 22"/>
          <p:cNvSpPr txBox="1"/>
          <p:nvPr/>
        </p:nvSpPr>
        <p:spPr>
          <a:xfrm>
            <a:off x="374597" y="7332937"/>
            <a:ext cx="5096371" cy="2731299"/>
          </a:xfrm>
          <a:prstGeom prst="rect">
            <a:avLst/>
          </a:prstGeom>
        </p:spPr>
        <p:txBody>
          <a:bodyPr lIns="0" tIns="0" rIns="0" bIns="0" rtlCol="0" anchor="t">
            <a:spAutoFit/>
          </a:bodyPr>
          <a:lstStyle/>
          <a:p>
            <a:pPr algn="ctr">
              <a:lnSpc>
                <a:spcPts val="1705"/>
              </a:lnSpc>
            </a:pPr>
            <a:r>
              <a:rPr lang="en-US" sz="1218" b="1">
                <a:solidFill>
                  <a:srgbClr val="000000"/>
                </a:solidFill>
                <a:latin typeface="Arial Bold"/>
                <a:ea typeface="Arial Bold"/>
                <a:cs typeface="Arial Bold"/>
                <a:sym typeface="Arial Bold"/>
              </a:rPr>
              <a:t>Outdoor learning</a:t>
            </a:r>
          </a:p>
          <a:p>
            <a:pPr marL="263088" lvl="1" indent="-131544" algn="just">
              <a:lnSpc>
                <a:spcPts val="1705"/>
              </a:lnSpc>
              <a:buFont typeface="Arial"/>
              <a:buChar char="•"/>
            </a:pPr>
            <a:r>
              <a:rPr lang="en-US" sz="1218">
                <a:solidFill>
                  <a:srgbClr val="000000"/>
                </a:solidFill>
                <a:latin typeface="Arial"/>
                <a:ea typeface="Arial"/>
                <a:cs typeface="Arial"/>
                <a:sym typeface="Arial"/>
              </a:rPr>
              <a:t>We access our outdoor learning environment </a:t>
            </a:r>
            <a:r>
              <a:rPr lang="en-US" sz="1218" b="1">
                <a:solidFill>
                  <a:srgbClr val="000000"/>
                </a:solidFill>
                <a:latin typeface="Arial Bold"/>
                <a:ea typeface="Arial Bold"/>
                <a:cs typeface="Arial Bold"/>
                <a:sym typeface="Arial Bold"/>
              </a:rPr>
              <a:t>everyday.</a:t>
            </a:r>
          </a:p>
          <a:p>
            <a:pPr marL="263088" lvl="1" indent="-131544" algn="just">
              <a:lnSpc>
                <a:spcPts val="1705"/>
              </a:lnSpc>
              <a:buFont typeface="Arial"/>
              <a:buChar char="•"/>
            </a:pPr>
            <a:r>
              <a:rPr lang="en-US" sz="1218">
                <a:solidFill>
                  <a:srgbClr val="000000"/>
                </a:solidFill>
                <a:latin typeface="Arial"/>
                <a:ea typeface="Arial"/>
                <a:cs typeface="Arial"/>
                <a:sym typeface="Arial"/>
              </a:rPr>
              <a:t>Please ensure your child is dressed appropriately for the weather.</a:t>
            </a:r>
          </a:p>
          <a:p>
            <a:pPr algn="just">
              <a:lnSpc>
                <a:spcPts val="1705"/>
              </a:lnSpc>
            </a:pPr>
            <a:endParaRPr lang="en-US" sz="1218">
              <a:solidFill>
                <a:srgbClr val="000000"/>
              </a:solidFill>
              <a:latin typeface="Arial"/>
              <a:ea typeface="Arial"/>
              <a:cs typeface="Arial"/>
              <a:sym typeface="Arial"/>
            </a:endParaRPr>
          </a:p>
          <a:p>
            <a:pPr algn="just">
              <a:lnSpc>
                <a:spcPts val="1705"/>
              </a:lnSpc>
            </a:pPr>
            <a:endParaRPr lang="en-US" sz="1218">
              <a:solidFill>
                <a:srgbClr val="000000"/>
              </a:solidFill>
              <a:latin typeface="Arial"/>
              <a:ea typeface="Arial"/>
              <a:cs typeface="Arial"/>
              <a:sym typeface="Arial"/>
            </a:endParaRPr>
          </a:p>
          <a:p>
            <a:pPr algn="just">
              <a:lnSpc>
                <a:spcPts val="1705"/>
              </a:lnSpc>
            </a:pPr>
            <a:endParaRPr lang="en-US" sz="1218">
              <a:solidFill>
                <a:srgbClr val="000000"/>
              </a:solidFill>
              <a:latin typeface="Arial"/>
              <a:ea typeface="Arial"/>
              <a:cs typeface="Arial"/>
              <a:sym typeface="Arial"/>
            </a:endParaRPr>
          </a:p>
          <a:p>
            <a:pPr algn="just">
              <a:lnSpc>
                <a:spcPts val="1705"/>
              </a:lnSpc>
            </a:pPr>
            <a:endParaRPr lang="en-US" sz="1218">
              <a:solidFill>
                <a:srgbClr val="000000"/>
              </a:solidFill>
              <a:latin typeface="Arial"/>
              <a:ea typeface="Arial"/>
              <a:cs typeface="Arial"/>
              <a:sym typeface="Arial"/>
            </a:endParaRPr>
          </a:p>
          <a:p>
            <a:pPr algn="l">
              <a:lnSpc>
                <a:spcPts val="1705"/>
              </a:lnSpc>
            </a:pPr>
            <a:endParaRPr lang="en-US" sz="1218">
              <a:solidFill>
                <a:srgbClr val="000000"/>
              </a:solidFill>
              <a:latin typeface="Arial"/>
              <a:ea typeface="Arial"/>
              <a:cs typeface="Arial"/>
              <a:sym typeface="Arial"/>
            </a:endParaRPr>
          </a:p>
          <a:p>
            <a:pPr marL="263088" lvl="1" indent="-131544" algn="l">
              <a:lnSpc>
                <a:spcPts val="1705"/>
              </a:lnSpc>
              <a:buFont typeface="Arial"/>
              <a:buChar char="•"/>
            </a:pPr>
            <a:r>
              <a:rPr lang="en-US" sz="1218">
                <a:solidFill>
                  <a:srgbClr val="000000"/>
                </a:solidFill>
                <a:latin typeface="Arial"/>
                <a:ea typeface="Arial"/>
                <a:cs typeface="Arial"/>
                <a:sym typeface="Arial"/>
              </a:rPr>
              <a:t>Please ensure your child is wearing </a:t>
            </a:r>
            <a:r>
              <a:rPr lang="en-US" sz="1218" b="1">
                <a:solidFill>
                  <a:srgbClr val="000000"/>
                </a:solidFill>
                <a:latin typeface="Arial Bold"/>
                <a:ea typeface="Arial Bold"/>
                <a:cs typeface="Arial Bold"/>
                <a:sym typeface="Arial Bold"/>
              </a:rPr>
              <a:t>safe suitable footwear</a:t>
            </a:r>
            <a:r>
              <a:rPr lang="en-US" sz="1218">
                <a:solidFill>
                  <a:srgbClr val="000000"/>
                </a:solidFill>
                <a:latin typeface="Arial"/>
                <a:ea typeface="Arial"/>
                <a:cs typeface="Arial"/>
                <a:sym typeface="Arial"/>
              </a:rPr>
              <a:t>.</a:t>
            </a:r>
          </a:p>
          <a:p>
            <a:pPr marL="263088" lvl="1" indent="-131544" algn="l">
              <a:lnSpc>
                <a:spcPts val="1705"/>
              </a:lnSpc>
              <a:buFont typeface="Arial"/>
              <a:buChar char="•"/>
            </a:pPr>
            <a:r>
              <a:rPr lang="en-US" sz="1218">
                <a:solidFill>
                  <a:srgbClr val="000000"/>
                </a:solidFill>
                <a:latin typeface="Arial"/>
                <a:ea typeface="Arial"/>
                <a:cs typeface="Arial"/>
                <a:sym typeface="Arial"/>
              </a:rPr>
              <a:t>Provide a bag with spare clothing.</a:t>
            </a:r>
          </a:p>
          <a:p>
            <a:pPr algn="just">
              <a:lnSpc>
                <a:spcPts val="1705"/>
              </a:lnSpc>
            </a:pPr>
            <a:endParaRPr lang="en-US" sz="1218">
              <a:solidFill>
                <a:srgbClr val="000000"/>
              </a:solidFill>
              <a:latin typeface="Arial"/>
              <a:ea typeface="Arial"/>
              <a:cs typeface="Arial"/>
              <a:sym typeface="Arial"/>
            </a:endParaRPr>
          </a:p>
          <a:p>
            <a:pPr algn="just">
              <a:lnSpc>
                <a:spcPts val="1705"/>
              </a:lnSpc>
            </a:pPr>
            <a:endParaRPr lang="en-US" sz="1218">
              <a:solidFill>
                <a:srgbClr val="000000"/>
              </a:solidFill>
              <a:latin typeface="Arial"/>
              <a:ea typeface="Arial"/>
              <a:cs typeface="Arial"/>
              <a:sym typeface="Arial"/>
            </a:endParaRPr>
          </a:p>
          <a:p>
            <a:pPr algn="ctr">
              <a:lnSpc>
                <a:spcPts val="1705"/>
              </a:lnSpc>
              <a:spcBef>
                <a:spcPct val="0"/>
              </a:spcBef>
            </a:pPr>
            <a:endParaRPr lang="en-US" sz="1218">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3243" y="153243"/>
            <a:ext cx="7253514" cy="10385514"/>
          </a:xfrm>
          <a:custGeom>
            <a:avLst/>
            <a:gdLst/>
            <a:ahLst/>
            <a:cxnLst/>
            <a:rect l="l" t="t" r="r" b="b"/>
            <a:pathLst>
              <a:path w="7253514" h="10385514">
                <a:moveTo>
                  <a:pt x="0" y="0"/>
                </a:moveTo>
                <a:lnTo>
                  <a:pt x="7253514" y="0"/>
                </a:lnTo>
                <a:lnTo>
                  <a:pt x="7253514" y="10385514"/>
                </a:lnTo>
                <a:lnTo>
                  <a:pt x="0" y="10385514"/>
                </a:lnTo>
                <a:lnTo>
                  <a:pt x="0" y="0"/>
                </a:lnTo>
                <a:close/>
              </a:path>
            </a:pathLst>
          </a:custGeom>
          <a:blipFill>
            <a:blip r:embed="rId2"/>
            <a:stretch>
              <a:fillRect l="-3692" r="-3692"/>
            </a:stretch>
          </a:blipFill>
        </p:spPr>
      </p:sp>
      <p:sp>
        <p:nvSpPr>
          <p:cNvPr id="3" name="Freeform 3"/>
          <p:cNvSpPr/>
          <p:nvPr/>
        </p:nvSpPr>
        <p:spPr>
          <a:xfrm>
            <a:off x="632796" y="1159382"/>
            <a:ext cx="6456539" cy="1363944"/>
          </a:xfrm>
          <a:custGeom>
            <a:avLst/>
            <a:gdLst/>
            <a:ahLst/>
            <a:cxnLst/>
            <a:rect l="l" t="t" r="r" b="b"/>
            <a:pathLst>
              <a:path w="6456539" h="1363944">
                <a:moveTo>
                  <a:pt x="0" y="0"/>
                </a:moveTo>
                <a:lnTo>
                  <a:pt x="6456539" y="0"/>
                </a:lnTo>
                <a:lnTo>
                  <a:pt x="6456539" y="1363944"/>
                </a:lnTo>
                <a:lnTo>
                  <a:pt x="0" y="136394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173724" y="1305919"/>
            <a:ext cx="536105" cy="535435"/>
          </a:xfrm>
          <a:custGeom>
            <a:avLst/>
            <a:gdLst/>
            <a:ahLst/>
            <a:cxnLst/>
            <a:rect l="l" t="t" r="r" b="b"/>
            <a:pathLst>
              <a:path w="536105" h="535435">
                <a:moveTo>
                  <a:pt x="0" y="0"/>
                </a:moveTo>
                <a:lnTo>
                  <a:pt x="536105" y="0"/>
                </a:lnTo>
                <a:lnTo>
                  <a:pt x="536105" y="535435"/>
                </a:lnTo>
                <a:lnTo>
                  <a:pt x="0" y="535435"/>
                </a:lnTo>
                <a:lnTo>
                  <a:pt x="0" y="0"/>
                </a:lnTo>
                <a:close/>
              </a:path>
            </a:pathLst>
          </a:custGeom>
          <a:blipFill>
            <a:blip r:embed="rId5"/>
            <a:stretch>
              <a:fillRect/>
            </a:stretch>
          </a:blipFill>
        </p:spPr>
      </p:sp>
      <p:sp>
        <p:nvSpPr>
          <p:cNvPr id="5" name="Freeform 5"/>
          <p:cNvSpPr/>
          <p:nvPr/>
        </p:nvSpPr>
        <p:spPr>
          <a:xfrm>
            <a:off x="5745938" y="1290659"/>
            <a:ext cx="802470" cy="550695"/>
          </a:xfrm>
          <a:custGeom>
            <a:avLst/>
            <a:gdLst/>
            <a:ahLst/>
            <a:cxnLst/>
            <a:rect l="l" t="t" r="r" b="b"/>
            <a:pathLst>
              <a:path w="802470" h="550695">
                <a:moveTo>
                  <a:pt x="0" y="0"/>
                </a:moveTo>
                <a:lnTo>
                  <a:pt x="802470" y="0"/>
                </a:lnTo>
                <a:lnTo>
                  <a:pt x="802470" y="550695"/>
                </a:lnTo>
                <a:lnTo>
                  <a:pt x="0" y="5506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632796" y="2618271"/>
            <a:ext cx="6456539" cy="1363944"/>
          </a:xfrm>
          <a:custGeom>
            <a:avLst/>
            <a:gdLst/>
            <a:ahLst/>
            <a:cxnLst/>
            <a:rect l="l" t="t" r="r" b="b"/>
            <a:pathLst>
              <a:path w="6456539" h="1363944">
                <a:moveTo>
                  <a:pt x="0" y="0"/>
                </a:moveTo>
                <a:lnTo>
                  <a:pt x="6456539" y="0"/>
                </a:lnTo>
                <a:lnTo>
                  <a:pt x="6456539" y="1363944"/>
                </a:lnTo>
                <a:lnTo>
                  <a:pt x="0" y="136394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Freeform 7"/>
          <p:cNvSpPr/>
          <p:nvPr/>
        </p:nvSpPr>
        <p:spPr>
          <a:xfrm>
            <a:off x="234309" y="4067940"/>
            <a:ext cx="7172448" cy="1515180"/>
          </a:xfrm>
          <a:custGeom>
            <a:avLst/>
            <a:gdLst/>
            <a:ahLst/>
            <a:cxnLst/>
            <a:rect l="l" t="t" r="r" b="b"/>
            <a:pathLst>
              <a:path w="7172448" h="1515180">
                <a:moveTo>
                  <a:pt x="0" y="0"/>
                </a:moveTo>
                <a:lnTo>
                  <a:pt x="7172448" y="0"/>
                </a:lnTo>
                <a:lnTo>
                  <a:pt x="7172448" y="1515180"/>
                </a:lnTo>
                <a:lnTo>
                  <a:pt x="0" y="15151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8" name="Freeform 8"/>
          <p:cNvSpPr/>
          <p:nvPr/>
        </p:nvSpPr>
        <p:spPr>
          <a:xfrm rot="-10517975">
            <a:off x="419095" y="4458007"/>
            <a:ext cx="835941" cy="696111"/>
          </a:xfrm>
          <a:custGeom>
            <a:avLst/>
            <a:gdLst/>
            <a:ahLst/>
            <a:cxnLst/>
            <a:rect l="l" t="t" r="r" b="b"/>
            <a:pathLst>
              <a:path w="835941" h="696111">
                <a:moveTo>
                  <a:pt x="0" y="0"/>
                </a:moveTo>
                <a:lnTo>
                  <a:pt x="835941" y="0"/>
                </a:lnTo>
                <a:lnTo>
                  <a:pt x="835941" y="696111"/>
                </a:lnTo>
                <a:lnTo>
                  <a:pt x="0" y="69611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Freeform 9"/>
          <p:cNvSpPr/>
          <p:nvPr/>
        </p:nvSpPr>
        <p:spPr>
          <a:xfrm>
            <a:off x="391979" y="5668845"/>
            <a:ext cx="6938242" cy="3469121"/>
          </a:xfrm>
          <a:custGeom>
            <a:avLst/>
            <a:gdLst/>
            <a:ahLst/>
            <a:cxnLst/>
            <a:rect l="l" t="t" r="r" b="b"/>
            <a:pathLst>
              <a:path w="6938242" h="3469121">
                <a:moveTo>
                  <a:pt x="0" y="0"/>
                </a:moveTo>
                <a:lnTo>
                  <a:pt x="6938242" y="0"/>
                </a:lnTo>
                <a:lnTo>
                  <a:pt x="6938242" y="3469120"/>
                </a:lnTo>
                <a:lnTo>
                  <a:pt x="0" y="346912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1087912" y="3287002"/>
            <a:ext cx="621917" cy="499795"/>
          </a:xfrm>
          <a:custGeom>
            <a:avLst/>
            <a:gdLst/>
            <a:ahLst/>
            <a:cxnLst/>
            <a:rect l="l" t="t" r="r" b="b"/>
            <a:pathLst>
              <a:path w="621917" h="499795">
                <a:moveTo>
                  <a:pt x="0" y="0"/>
                </a:moveTo>
                <a:lnTo>
                  <a:pt x="621917" y="0"/>
                </a:lnTo>
                <a:lnTo>
                  <a:pt x="621917" y="499795"/>
                </a:lnTo>
                <a:lnTo>
                  <a:pt x="0" y="499795"/>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Freeform 11"/>
          <p:cNvSpPr/>
          <p:nvPr/>
        </p:nvSpPr>
        <p:spPr>
          <a:xfrm>
            <a:off x="4671349" y="5958594"/>
            <a:ext cx="627669" cy="595501"/>
          </a:xfrm>
          <a:custGeom>
            <a:avLst/>
            <a:gdLst/>
            <a:ahLst/>
            <a:cxnLst/>
            <a:rect l="l" t="t" r="r" b="b"/>
            <a:pathLst>
              <a:path w="627669" h="595501">
                <a:moveTo>
                  <a:pt x="0" y="0"/>
                </a:moveTo>
                <a:lnTo>
                  <a:pt x="627668" y="0"/>
                </a:lnTo>
                <a:lnTo>
                  <a:pt x="627668" y="595500"/>
                </a:lnTo>
                <a:lnTo>
                  <a:pt x="0" y="595500"/>
                </a:lnTo>
                <a:lnTo>
                  <a:pt x="0" y="0"/>
                </a:lnTo>
                <a:close/>
              </a:path>
            </a:pathLst>
          </a:custGeom>
          <a:blipFill>
            <a:blip r:embed="rId14"/>
            <a:stretch>
              <a:fillRect/>
            </a:stretch>
          </a:blipFill>
        </p:spPr>
      </p:sp>
      <p:sp>
        <p:nvSpPr>
          <p:cNvPr id="12" name="Freeform 12"/>
          <p:cNvSpPr/>
          <p:nvPr/>
        </p:nvSpPr>
        <p:spPr>
          <a:xfrm>
            <a:off x="5521523" y="5887696"/>
            <a:ext cx="448829" cy="737297"/>
          </a:xfrm>
          <a:custGeom>
            <a:avLst/>
            <a:gdLst/>
            <a:ahLst/>
            <a:cxnLst/>
            <a:rect l="l" t="t" r="r" b="b"/>
            <a:pathLst>
              <a:path w="448829" h="737297">
                <a:moveTo>
                  <a:pt x="0" y="0"/>
                </a:moveTo>
                <a:lnTo>
                  <a:pt x="448829" y="0"/>
                </a:lnTo>
                <a:lnTo>
                  <a:pt x="448829" y="737296"/>
                </a:lnTo>
                <a:lnTo>
                  <a:pt x="0" y="73729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3" name="Freeform 13"/>
          <p:cNvSpPr/>
          <p:nvPr/>
        </p:nvSpPr>
        <p:spPr>
          <a:xfrm>
            <a:off x="840524" y="5939544"/>
            <a:ext cx="666399" cy="666399"/>
          </a:xfrm>
          <a:custGeom>
            <a:avLst/>
            <a:gdLst/>
            <a:ahLst/>
            <a:cxnLst/>
            <a:rect l="l" t="t" r="r" b="b"/>
            <a:pathLst>
              <a:path w="666399" h="666399">
                <a:moveTo>
                  <a:pt x="0" y="0"/>
                </a:moveTo>
                <a:lnTo>
                  <a:pt x="666399" y="0"/>
                </a:lnTo>
                <a:lnTo>
                  <a:pt x="666399" y="666398"/>
                </a:lnTo>
                <a:lnTo>
                  <a:pt x="0" y="666398"/>
                </a:lnTo>
                <a:lnTo>
                  <a:pt x="0" y="0"/>
                </a:lnTo>
                <a:close/>
              </a:path>
            </a:pathLst>
          </a:custGeom>
          <a:blipFill>
            <a:blip r:embed="rId17"/>
            <a:stretch>
              <a:fillRect/>
            </a:stretch>
          </a:blipFill>
        </p:spPr>
      </p:sp>
      <p:sp>
        <p:nvSpPr>
          <p:cNvPr id="14" name="Freeform 14"/>
          <p:cNvSpPr/>
          <p:nvPr/>
        </p:nvSpPr>
        <p:spPr>
          <a:xfrm>
            <a:off x="1593491" y="5958594"/>
            <a:ext cx="843522" cy="578867"/>
          </a:xfrm>
          <a:custGeom>
            <a:avLst/>
            <a:gdLst/>
            <a:ahLst/>
            <a:cxnLst/>
            <a:rect l="l" t="t" r="r" b="b"/>
            <a:pathLst>
              <a:path w="843522" h="578867">
                <a:moveTo>
                  <a:pt x="0" y="0"/>
                </a:moveTo>
                <a:lnTo>
                  <a:pt x="843522" y="0"/>
                </a:lnTo>
                <a:lnTo>
                  <a:pt x="843522" y="578866"/>
                </a:lnTo>
                <a:lnTo>
                  <a:pt x="0" y="578866"/>
                </a:lnTo>
                <a:lnTo>
                  <a:pt x="0" y="0"/>
                </a:lnTo>
                <a:close/>
              </a:path>
            </a:pathLst>
          </a:custGeom>
          <a:blipFill>
            <a:blip r:embed="rId18"/>
            <a:stretch>
              <a:fillRect/>
            </a:stretch>
          </a:blipFill>
        </p:spPr>
      </p:sp>
      <p:sp>
        <p:nvSpPr>
          <p:cNvPr id="15" name="Freeform 15"/>
          <p:cNvSpPr/>
          <p:nvPr/>
        </p:nvSpPr>
        <p:spPr>
          <a:xfrm>
            <a:off x="2522738" y="5939544"/>
            <a:ext cx="476839" cy="597917"/>
          </a:xfrm>
          <a:custGeom>
            <a:avLst/>
            <a:gdLst/>
            <a:ahLst/>
            <a:cxnLst/>
            <a:rect l="l" t="t" r="r" b="b"/>
            <a:pathLst>
              <a:path w="476839" h="597917">
                <a:moveTo>
                  <a:pt x="0" y="0"/>
                </a:moveTo>
                <a:lnTo>
                  <a:pt x="476839" y="0"/>
                </a:lnTo>
                <a:lnTo>
                  <a:pt x="476839" y="597916"/>
                </a:lnTo>
                <a:lnTo>
                  <a:pt x="0" y="597916"/>
                </a:lnTo>
                <a:lnTo>
                  <a:pt x="0" y="0"/>
                </a:lnTo>
                <a:close/>
              </a:path>
            </a:pathLst>
          </a:custGeom>
          <a:blipFill>
            <a:blip r:embed="rId19"/>
            <a:stretch>
              <a:fillRect/>
            </a:stretch>
          </a:blipFill>
        </p:spPr>
      </p:sp>
      <p:sp>
        <p:nvSpPr>
          <p:cNvPr id="16" name="Freeform 16"/>
          <p:cNvSpPr/>
          <p:nvPr/>
        </p:nvSpPr>
        <p:spPr>
          <a:xfrm>
            <a:off x="6189427" y="5939544"/>
            <a:ext cx="458926" cy="449747"/>
          </a:xfrm>
          <a:custGeom>
            <a:avLst/>
            <a:gdLst/>
            <a:ahLst/>
            <a:cxnLst/>
            <a:rect l="l" t="t" r="r" b="b"/>
            <a:pathLst>
              <a:path w="458926" h="449747">
                <a:moveTo>
                  <a:pt x="0" y="0"/>
                </a:moveTo>
                <a:lnTo>
                  <a:pt x="458926" y="0"/>
                </a:lnTo>
                <a:lnTo>
                  <a:pt x="458926" y="449747"/>
                </a:lnTo>
                <a:lnTo>
                  <a:pt x="0" y="449747"/>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7" name="Freeform 17"/>
          <p:cNvSpPr/>
          <p:nvPr/>
        </p:nvSpPr>
        <p:spPr>
          <a:xfrm>
            <a:off x="6189427" y="8470397"/>
            <a:ext cx="562469" cy="513380"/>
          </a:xfrm>
          <a:custGeom>
            <a:avLst/>
            <a:gdLst/>
            <a:ahLst/>
            <a:cxnLst/>
            <a:rect l="l" t="t" r="r" b="b"/>
            <a:pathLst>
              <a:path w="562469" h="513380">
                <a:moveTo>
                  <a:pt x="0" y="0"/>
                </a:moveTo>
                <a:lnTo>
                  <a:pt x="562469" y="0"/>
                </a:lnTo>
                <a:lnTo>
                  <a:pt x="562469" y="513381"/>
                </a:lnTo>
                <a:lnTo>
                  <a:pt x="0" y="513381"/>
                </a:lnTo>
                <a:lnTo>
                  <a:pt x="0" y="0"/>
                </a:lnTo>
                <a:close/>
              </a:path>
            </a:pathLst>
          </a:custGeom>
          <a:blipFill>
            <a:blip r:embed="rId22"/>
            <a:stretch>
              <a:fillRect/>
            </a:stretch>
          </a:blipFill>
        </p:spPr>
      </p:sp>
      <p:sp>
        <p:nvSpPr>
          <p:cNvPr id="18" name="Freeform 18"/>
          <p:cNvSpPr/>
          <p:nvPr/>
        </p:nvSpPr>
        <p:spPr>
          <a:xfrm>
            <a:off x="193776" y="9233215"/>
            <a:ext cx="7172448" cy="932418"/>
          </a:xfrm>
          <a:custGeom>
            <a:avLst/>
            <a:gdLst/>
            <a:ahLst/>
            <a:cxnLst/>
            <a:rect l="l" t="t" r="r" b="b"/>
            <a:pathLst>
              <a:path w="7172448" h="932418">
                <a:moveTo>
                  <a:pt x="0" y="0"/>
                </a:moveTo>
                <a:lnTo>
                  <a:pt x="7172448" y="0"/>
                </a:lnTo>
                <a:lnTo>
                  <a:pt x="7172448" y="932419"/>
                </a:lnTo>
                <a:lnTo>
                  <a:pt x="0" y="932419"/>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9" name="TextBox 19"/>
          <p:cNvSpPr txBox="1"/>
          <p:nvPr/>
        </p:nvSpPr>
        <p:spPr>
          <a:xfrm>
            <a:off x="796533" y="4048890"/>
            <a:ext cx="6048000" cy="1411669"/>
          </a:xfrm>
          <a:prstGeom prst="rect">
            <a:avLst/>
          </a:prstGeom>
        </p:spPr>
        <p:txBody>
          <a:bodyPr lIns="0" tIns="0" rIns="0" bIns="0" rtlCol="0" anchor="t">
            <a:spAutoFit/>
          </a:bodyPr>
          <a:lstStyle/>
          <a:p>
            <a:pPr algn="ctr">
              <a:lnSpc>
                <a:spcPts val="2750"/>
              </a:lnSpc>
            </a:pPr>
            <a:r>
              <a:rPr lang="en-US" sz="1964" b="1" u="sng" dirty="0">
                <a:solidFill>
                  <a:srgbClr val="000000"/>
                </a:solidFill>
                <a:latin typeface="Arial"/>
                <a:ea typeface="Arial"/>
                <a:cs typeface="Arial"/>
                <a:sym typeface="Arial"/>
              </a:rPr>
              <a:t>Friday - Star of the week</a:t>
            </a:r>
          </a:p>
          <a:p>
            <a:pPr algn="ctr">
              <a:lnSpc>
                <a:spcPts val="2050"/>
              </a:lnSpc>
            </a:pPr>
            <a:r>
              <a:rPr lang="en-US" sz="1464" dirty="0">
                <a:solidFill>
                  <a:srgbClr val="000000"/>
                </a:solidFill>
                <a:latin typeface="Arial"/>
                <a:ea typeface="Arial"/>
                <a:cs typeface="Arial"/>
                <a:sym typeface="Arial"/>
              </a:rPr>
              <a:t>Every Friday a child receives a certificate and prize to celebrate individual achievements.</a:t>
            </a:r>
          </a:p>
          <a:p>
            <a:pPr algn="ctr">
              <a:lnSpc>
                <a:spcPts val="2050"/>
              </a:lnSpc>
              <a:spcBef>
                <a:spcPct val="0"/>
              </a:spcBef>
            </a:pPr>
            <a:r>
              <a:rPr lang="en-US" sz="1464" dirty="0">
                <a:solidFill>
                  <a:srgbClr val="000000"/>
                </a:solidFill>
                <a:latin typeface="Arial"/>
                <a:ea typeface="Arial"/>
                <a:cs typeface="Arial"/>
                <a:sym typeface="Arial"/>
              </a:rPr>
              <a:t>At the end of the half term we have a reading, writing, </a:t>
            </a:r>
            <a:r>
              <a:rPr lang="en-US" sz="1464" dirty="0" err="1">
                <a:solidFill>
                  <a:srgbClr val="000000"/>
                </a:solidFill>
                <a:latin typeface="Arial"/>
                <a:ea typeface="Arial"/>
                <a:cs typeface="Arial"/>
                <a:sym typeface="Arial"/>
              </a:rPr>
              <a:t>maths</a:t>
            </a:r>
            <a:r>
              <a:rPr lang="en-US" sz="1464" dirty="0">
                <a:solidFill>
                  <a:srgbClr val="000000"/>
                </a:solidFill>
                <a:latin typeface="Arial"/>
                <a:ea typeface="Arial"/>
                <a:cs typeface="Arial"/>
                <a:sym typeface="Arial"/>
              </a:rPr>
              <a:t> and physical star which are displayed in the classroom. </a:t>
            </a:r>
          </a:p>
        </p:txBody>
      </p:sp>
      <p:sp>
        <p:nvSpPr>
          <p:cNvPr id="20" name="TextBox 20"/>
          <p:cNvSpPr txBox="1"/>
          <p:nvPr/>
        </p:nvSpPr>
        <p:spPr>
          <a:xfrm>
            <a:off x="1092658" y="358164"/>
            <a:ext cx="5374684" cy="719472"/>
          </a:xfrm>
          <a:prstGeom prst="rect">
            <a:avLst/>
          </a:prstGeom>
        </p:spPr>
        <p:txBody>
          <a:bodyPr lIns="0" tIns="0" rIns="0" bIns="0" rtlCol="0" anchor="t">
            <a:spAutoFit/>
          </a:bodyPr>
          <a:lstStyle/>
          <a:p>
            <a:pPr algn="ctr">
              <a:lnSpc>
                <a:spcPts val="5926"/>
              </a:lnSpc>
            </a:pPr>
            <a:r>
              <a:rPr lang="en-US" sz="4000" b="1" dirty="0">
                <a:solidFill>
                  <a:srgbClr val="000000"/>
                </a:solidFill>
                <a:latin typeface="Canva Sans Bold"/>
                <a:ea typeface="Canva Sans Bold"/>
                <a:cs typeface="Canva Sans Bold"/>
                <a:sym typeface="Canva Sans Bold"/>
              </a:rPr>
              <a:t>Nursery Information</a:t>
            </a:r>
          </a:p>
        </p:txBody>
      </p:sp>
      <p:sp>
        <p:nvSpPr>
          <p:cNvPr id="21" name="TextBox 21"/>
          <p:cNvSpPr txBox="1"/>
          <p:nvPr/>
        </p:nvSpPr>
        <p:spPr>
          <a:xfrm>
            <a:off x="837066" y="1183511"/>
            <a:ext cx="6048000" cy="1142364"/>
          </a:xfrm>
          <a:prstGeom prst="rect">
            <a:avLst/>
          </a:prstGeom>
        </p:spPr>
        <p:txBody>
          <a:bodyPr lIns="0" tIns="0" rIns="0" bIns="0" rtlCol="0" anchor="t">
            <a:spAutoFit/>
          </a:bodyPr>
          <a:lstStyle/>
          <a:p>
            <a:pPr algn="ctr">
              <a:lnSpc>
                <a:spcPts val="2750"/>
              </a:lnSpc>
            </a:pPr>
            <a:r>
              <a:rPr lang="en-US" sz="1964" b="1" u="sng" dirty="0">
                <a:solidFill>
                  <a:srgbClr val="000000"/>
                </a:solidFill>
                <a:latin typeface="Arial"/>
                <a:ea typeface="Arial"/>
                <a:cs typeface="Arial"/>
                <a:sym typeface="Arial"/>
              </a:rPr>
              <a:t>Monday</a:t>
            </a:r>
            <a:r>
              <a:rPr lang="en-US" sz="1964" dirty="0">
                <a:solidFill>
                  <a:srgbClr val="000000"/>
                </a:solidFill>
                <a:latin typeface="Arial"/>
                <a:ea typeface="Arial"/>
                <a:cs typeface="Arial"/>
                <a:sym typeface="Arial"/>
              </a:rPr>
              <a:t> </a:t>
            </a:r>
          </a:p>
          <a:p>
            <a:pPr algn="ctr">
              <a:lnSpc>
                <a:spcPts val="2050"/>
              </a:lnSpc>
            </a:pPr>
            <a:r>
              <a:rPr lang="en-US" sz="1464" dirty="0">
                <a:solidFill>
                  <a:srgbClr val="000000"/>
                </a:solidFill>
                <a:latin typeface="Arial"/>
                <a:ea typeface="Arial"/>
                <a:cs typeface="Arial"/>
                <a:sym typeface="Arial"/>
              </a:rPr>
              <a:t>Children receive free fruit and milk daily. </a:t>
            </a:r>
          </a:p>
          <a:p>
            <a:pPr algn="ctr">
              <a:lnSpc>
                <a:spcPts val="2050"/>
              </a:lnSpc>
              <a:spcBef>
                <a:spcPct val="0"/>
              </a:spcBef>
            </a:pPr>
            <a:r>
              <a:rPr lang="en-US" sz="1464" dirty="0">
                <a:solidFill>
                  <a:srgbClr val="000000"/>
                </a:solidFill>
                <a:latin typeface="Arial"/>
                <a:ea typeface="Arial"/>
                <a:cs typeface="Arial"/>
                <a:sym typeface="Arial"/>
              </a:rPr>
              <a:t>We do ask for 50p contributions to help us provide other snacks and carry out baking activities.</a:t>
            </a:r>
          </a:p>
        </p:txBody>
      </p:sp>
      <p:sp>
        <p:nvSpPr>
          <p:cNvPr id="22" name="TextBox 22"/>
          <p:cNvSpPr txBox="1"/>
          <p:nvPr/>
        </p:nvSpPr>
        <p:spPr>
          <a:xfrm>
            <a:off x="837066" y="2658776"/>
            <a:ext cx="6048000" cy="1142364"/>
          </a:xfrm>
          <a:prstGeom prst="rect">
            <a:avLst/>
          </a:prstGeom>
        </p:spPr>
        <p:txBody>
          <a:bodyPr lIns="0" tIns="0" rIns="0" bIns="0" rtlCol="0" anchor="t">
            <a:spAutoFit/>
          </a:bodyPr>
          <a:lstStyle/>
          <a:p>
            <a:pPr algn="ctr">
              <a:lnSpc>
                <a:spcPts val="2750"/>
              </a:lnSpc>
            </a:pPr>
            <a:r>
              <a:rPr lang="en-US" sz="1964" b="1" u="sng" dirty="0">
                <a:solidFill>
                  <a:srgbClr val="000000"/>
                </a:solidFill>
                <a:latin typeface="Arial"/>
                <a:ea typeface="Arial"/>
                <a:cs typeface="Arial"/>
                <a:sym typeface="Arial"/>
              </a:rPr>
              <a:t>Tuesday - Library</a:t>
            </a:r>
          </a:p>
          <a:p>
            <a:pPr algn="ctr">
              <a:lnSpc>
                <a:spcPts val="2050"/>
              </a:lnSpc>
            </a:pPr>
            <a:r>
              <a:rPr lang="en-US" sz="1464" dirty="0">
                <a:solidFill>
                  <a:srgbClr val="000000"/>
                </a:solidFill>
                <a:latin typeface="Arial"/>
                <a:ea typeface="Arial"/>
                <a:cs typeface="Arial"/>
                <a:sym typeface="Arial"/>
              </a:rPr>
              <a:t>You and your child choose a book to enjoy together at home, return your book the following week and choose a different one.</a:t>
            </a:r>
          </a:p>
          <a:p>
            <a:pPr algn="ctr">
              <a:lnSpc>
                <a:spcPts val="2050"/>
              </a:lnSpc>
              <a:spcBef>
                <a:spcPct val="0"/>
              </a:spcBef>
            </a:pPr>
            <a:r>
              <a:rPr lang="en-US" sz="1464" dirty="0">
                <a:solidFill>
                  <a:srgbClr val="000000"/>
                </a:solidFill>
                <a:latin typeface="Arial"/>
                <a:ea typeface="Arial"/>
                <a:cs typeface="Arial"/>
                <a:sym typeface="Arial"/>
              </a:rPr>
              <a:t>AM - 8.40am  PM - 3.00pm</a:t>
            </a:r>
          </a:p>
        </p:txBody>
      </p:sp>
      <p:sp>
        <p:nvSpPr>
          <p:cNvPr id="23" name="TextBox 23"/>
          <p:cNvSpPr txBox="1"/>
          <p:nvPr/>
        </p:nvSpPr>
        <p:spPr>
          <a:xfrm>
            <a:off x="837066" y="6091944"/>
            <a:ext cx="6048000" cy="2578655"/>
          </a:xfrm>
          <a:prstGeom prst="rect">
            <a:avLst/>
          </a:prstGeom>
        </p:spPr>
        <p:txBody>
          <a:bodyPr lIns="0" tIns="0" rIns="0" bIns="0" rtlCol="0" anchor="t">
            <a:spAutoFit/>
          </a:bodyPr>
          <a:lstStyle/>
          <a:p>
            <a:pPr algn="ctr">
              <a:lnSpc>
                <a:spcPts val="2750"/>
              </a:lnSpc>
            </a:pPr>
            <a:r>
              <a:rPr lang="en-US" sz="1964" b="1" u="sng" dirty="0">
                <a:solidFill>
                  <a:srgbClr val="000000"/>
                </a:solidFill>
                <a:latin typeface="Arial"/>
                <a:ea typeface="Arial"/>
                <a:cs typeface="Arial"/>
                <a:sym typeface="Arial"/>
              </a:rPr>
              <a:t>Clothing</a:t>
            </a:r>
          </a:p>
          <a:p>
            <a:pPr algn="ctr">
              <a:lnSpc>
                <a:spcPts val="2750"/>
              </a:lnSpc>
            </a:pPr>
            <a:endParaRPr lang="en-US" sz="1964" u="sng" dirty="0">
              <a:solidFill>
                <a:srgbClr val="000000"/>
              </a:solidFill>
              <a:latin typeface="Arial"/>
              <a:ea typeface="Arial"/>
              <a:cs typeface="Arial"/>
              <a:sym typeface="Arial"/>
            </a:endParaRPr>
          </a:p>
          <a:p>
            <a:pPr marL="316238" lvl="1" indent="-158119" algn="l">
              <a:lnSpc>
                <a:spcPts val="2050"/>
              </a:lnSpc>
              <a:buFont typeface="Arial"/>
              <a:buChar char="•"/>
            </a:pPr>
            <a:r>
              <a:rPr lang="en-US" sz="1464" dirty="0">
                <a:solidFill>
                  <a:srgbClr val="000000"/>
                </a:solidFill>
                <a:latin typeface="Arial"/>
                <a:ea typeface="Arial"/>
                <a:cs typeface="Arial"/>
                <a:sym typeface="Arial"/>
              </a:rPr>
              <a:t>In nursery children can wear their own clothes or our school uniform. </a:t>
            </a:r>
          </a:p>
          <a:p>
            <a:pPr marL="316238" lvl="1" indent="-158119" algn="l">
              <a:lnSpc>
                <a:spcPts val="2050"/>
              </a:lnSpc>
              <a:buFont typeface="Arial"/>
              <a:buChar char="•"/>
            </a:pPr>
            <a:r>
              <a:rPr lang="en-US" sz="1464" dirty="0">
                <a:solidFill>
                  <a:srgbClr val="000000"/>
                </a:solidFill>
                <a:latin typeface="Arial"/>
                <a:ea typeface="Arial"/>
                <a:cs typeface="Arial"/>
                <a:sym typeface="Arial"/>
              </a:rPr>
              <a:t>We ask that children wear clothes that are suitable to promote their independence. Clothes that they can fasten/unfasten when accessing the toilet.</a:t>
            </a:r>
          </a:p>
          <a:p>
            <a:pPr algn="l">
              <a:lnSpc>
                <a:spcPts val="2050"/>
              </a:lnSpc>
            </a:pPr>
            <a:endParaRPr lang="en-US" sz="1464" dirty="0">
              <a:solidFill>
                <a:srgbClr val="000000"/>
              </a:solidFill>
              <a:latin typeface="Arial"/>
              <a:ea typeface="Arial"/>
              <a:cs typeface="Arial"/>
              <a:sym typeface="Arial"/>
            </a:endParaRPr>
          </a:p>
          <a:p>
            <a:pPr marL="316238" lvl="1" indent="-158119" algn="l">
              <a:lnSpc>
                <a:spcPts val="2050"/>
              </a:lnSpc>
              <a:buFont typeface="Arial"/>
              <a:buChar char="•"/>
            </a:pPr>
            <a:r>
              <a:rPr lang="en-US" sz="1464" dirty="0">
                <a:solidFill>
                  <a:srgbClr val="000000"/>
                </a:solidFill>
                <a:latin typeface="Arial"/>
                <a:ea typeface="Arial"/>
                <a:cs typeface="Arial"/>
                <a:sym typeface="Arial"/>
              </a:rPr>
              <a:t>For safety reasons please do not send your child in </a:t>
            </a:r>
            <a:r>
              <a:rPr lang="en-US" sz="1464" dirty="0" err="1">
                <a:solidFill>
                  <a:srgbClr val="000000"/>
                </a:solidFill>
                <a:latin typeface="Arial"/>
                <a:ea typeface="Arial"/>
                <a:cs typeface="Arial"/>
                <a:sym typeface="Arial"/>
              </a:rPr>
              <a:t>jewellery</a:t>
            </a:r>
            <a:r>
              <a:rPr lang="en-US" sz="1464" dirty="0">
                <a:solidFill>
                  <a:srgbClr val="000000"/>
                </a:solidFill>
                <a:latin typeface="Arial"/>
                <a:ea typeface="Arial"/>
                <a:cs typeface="Arial"/>
                <a:sym typeface="Arial"/>
              </a:rPr>
              <a:t>. </a:t>
            </a:r>
          </a:p>
          <a:p>
            <a:pPr marL="316238" lvl="1" indent="-158119" algn="l">
              <a:lnSpc>
                <a:spcPts val="2050"/>
              </a:lnSpc>
              <a:buFont typeface="Arial"/>
              <a:buChar char="•"/>
            </a:pPr>
            <a:r>
              <a:rPr lang="en-US" sz="1464" dirty="0">
                <a:solidFill>
                  <a:srgbClr val="000000"/>
                </a:solidFill>
                <a:latin typeface="Arial"/>
                <a:ea typeface="Arial"/>
                <a:cs typeface="Arial"/>
                <a:sym typeface="Arial"/>
              </a:rPr>
              <a:t>(Small studs are permitted in pierced ears.)</a:t>
            </a:r>
          </a:p>
        </p:txBody>
      </p:sp>
      <p:sp>
        <p:nvSpPr>
          <p:cNvPr id="24" name="TextBox 24"/>
          <p:cNvSpPr txBox="1"/>
          <p:nvPr/>
        </p:nvSpPr>
        <p:spPr>
          <a:xfrm>
            <a:off x="234309" y="9290365"/>
            <a:ext cx="7095912" cy="827031"/>
          </a:xfrm>
          <a:prstGeom prst="rect">
            <a:avLst/>
          </a:prstGeom>
        </p:spPr>
        <p:txBody>
          <a:bodyPr lIns="0" tIns="0" rIns="0" bIns="0" rtlCol="0" anchor="t">
            <a:spAutoFit/>
          </a:bodyPr>
          <a:lstStyle/>
          <a:p>
            <a:pPr algn="ctr">
              <a:lnSpc>
                <a:spcPts val="2190"/>
              </a:lnSpc>
              <a:spcBef>
                <a:spcPct val="0"/>
              </a:spcBef>
            </a:pPr>
            <a:r>
              <a:rPr lang="en-US" sz="1564">
                <a:solidFill>
                  <a:srgbClr val="000000"/>
                </a:solidFill>
                <a:latin typeface="Arial"/>
                <a:ea typeface="Arial"/>
                <a:cs typeface="Arial"/>
                <a:sym typeface="Arial"/>
              </a:rPr>
              <a:t>Please ensure you inform us if anyone different is going to be collecting your child, as we will only allow them to leave with people that you have given permission for and are listed on our admission form.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34309" y="5629609"/>
            <a:ext cx="7172448" cy="1515180"/>
          </a:xfrm>
          <a:custGeom>
            <a:avLst/>
            <a:gdLst/>
            <a:ahLst/>
            <a:cxnLst/>
            <a:rect l="l" t="t" r="r" b="b"/>
            <a:pathLst>
              <a:path w="7172448" h="1515180">
                <a:moveTo>
                  <a:pt x="0" y="0"/>
                </a:moveTo>
                <a:lnTo>
                  <a:pt x="7172448" y="0"/>
                </a:lnTo>
                <a:lnTo>
                  <a:pt x="7172448" y="1515179"/>
                </a:lnTo>
                <a:lnTo>
                  <a:pt x="0" y="15151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53243" y="153243"/>
            <a:ext cx="7253514" cy="10385514"/>
          </a:xfrm>
          <a:custGeom>
            <a:avLst/>
            <a:gdLst/>
            <a:ahLst/>
            <a:cxnLst/>
            <a:rect l="l" t="t" r="r" b="b"/>
            <a:pathLst>
              <a:path w="7253514" h="10385514">
                <a:moveTo>
                  <a:pt x="0" y="0"/>
                </a:moveTo>
                <a:lnTo>
                  <a:pt x="7253514" y="0"/>
                </a:lnTo>
                <a:lnTo>
                  <a:pt x="7253514" y="10385514"/>
                </a:lnTo>
                <a:lnTo>
                  <a:pt x="0" y="10385514"/>
                </a:lnTo>
                <a:lnTo>
                  <a:pt x="0" y="0"/>
                </a:lnTo>
                <a:close/>
              </a:path>
            </a:pathLst>
          </a:custGeom>
          <a:blipFill>
            <a:blip r:embed="rId4"/>
            <a:stretch>
              <a:fillRect l="-3692" r="-3692"/>
            </a:stretch>
          </a:blipFill>
        </p:spPr>
      </p:sp>
      <p:sp>
        <p:nvSpPr>
          <p:cNvPr id="4" name="Freeform 4"/>
          <p:cNvSpPr/>
          <p:nvPr/>
        </p:nvSpPr>
        <p:spPr>
          <a:xfrm>
            <a:off x="551730" y="1077636"/>
            <a:ext cx="6456539" cy="1363944"/>
          </a:xfrm>
          <a:custGeom>
            <a:avLst/>
            <a:gdLst/>
            <a:ahLst/>
            <a:cxnLst/>
            <a:rect l="l" t="t" r="r" b="b"/>
            <a:pathLst>
              <a:path w="6456539" h="1363944">
                <a:moveTo>
                  <a:pt x="0" y="0"/>
                </a:moveTo>
                <a:lnTo>
                  <a:pt x="6456540" y="0"/>
                </a:lnTo>
                <a:lnTo>
                  <a:pt x="6456540" y="1363944"/>
                </a:lnTo>
                <a:lnTo>
                  <a:pt x="0" y="13639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551730" y="2536525"/>
            <a:ext cx="6456539" cy="1363944"/>
          </a:xfrm>
          <a:custGeom>
            <a:avLst/>
            <a:gdLst/>
            <a:ahLst/>
            <a:cxnLst/>
            <a:rect l="l" t="t" r="r" b="b"/>
            <a:pathLst>
              <a:path w="6456539" h="1363944">
                <a:moveTo>
                  <a:pt x="0" y="0"/>
                </a:moveTo>
                <a:lnTo>
                  <a:pt x="6456540" y="0"/>
                </a:lnTo>
                <a:lnTo>
                  <a:pt x="6456540" y="1363944"/>
                </a:lnTo>
                <a:lnTo>
                  <a:pt x="0" y="13639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5569876" y="2735020"/>
            <a:ext cx="1071733" cy="767499"/>
          </a:xfrm>
          <a:custGeom>
            <a:avLst/>
            <a:gdLst/>
            <a:ahLst/>
            <a:cxnLst/>
            <a:rect l="l" t="t" r="r" b="b"/>
            <a:pathLst>
              <a:path w="1071733" h="767499">
                <a:moveTo>
                  <a:pt x="0" y="0"/>
                </a:moveTo>
                <a:lnTo>
                  <a:pt x="1071733" y="0"/>
                </a:lnTo>
                <a:lnTo>
                  <a:pt x="1071733" y="767499"/>
                </a:lnTo>
                <a:lnTo>
                  <a:pt x="0" y="767499"/>
                </a:lnTo>
                <a:lnTo>
                  <a:pt x="0" y="0"/>
                </a:lnTo>
                <a:close/>
              </a:path>
            </a:pathLst>
          </a:custGeom>
          <a:blipFill>
            <a:blip r:embed="rId5"/>
            <a:stretch>
              <a:fillRect/>
            </a:stretch>
          </a:blipFill>
        </p:spPr>
      </p:sp>
      <p:sp>
        <p:nvSpPr>
          <p:cNvPr id="7" name="Freeform 7"/>
          <p:cNvSpPr/>
          <p:nvPr/>
        </p:nvSpPr>
        <p:spPr>
          <a:xfrm>
            <a:off x="193776" y="3995719"/>
            <a:ext cx="7172448" cy="1515180"/>
          </a:xfrm>
          <a:custGeom>
            <a:avLst/>
            <a:gdLst/>
            <a:ahLst/>
            <a:cxnLst/>
            <a:rect l="l" t="t" r="r" b="b"/>
            <a:pathLst>
              <a:path w="7172448" h="1515180">
                <a:moveTo>
                  <a:pt x="0" y="0"/>
                </a:moveTo>
                <a:lnTo>
                  <a:pt x="7172448" y="0"/>
                </a:lnTo>
                <a:lnTo>
                  <a:pt x="7172448" y="1515180"/>
                </a:lnTo>
                <a:lnTo>
                  <a:pt x="0" y="15151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Freeform 8"/>
          <p:cNvSpPr/>
          <p:nvPr/>
        </p:nvSpPr>
        <p:spPr>
          <a:xfrm>
            <a:off x="812323" y="7204038"/>
            <a:ext cx="5935353" cy="2967677"/>
          </a:xfrm>
          <a:custGeom>
            <a:avLst/>
            <a:gdLst/>
            <a:ahLst/>
            <a:cxnLst/>
            <a:rect l="l" t="t" r="r" b="b"/>
            <a:pathLst>
              <a:path w="5935353" h="2967677">
                <a:moveTo>
                  <a:pt x="0" y="0"/>
                </a:moveTo>
                <a:lnTo>
                  <a:pt x="5935354" y="0"/>
                </a:lnTo>
                <a:lnTo>
                  <a:pt x="5935354" y="2967677"/>
                </a:lnTo>
                <a:lnTo>
                  <a:pt x="0" y="296767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a:off x="960710" y="1224338"/>
            <a:ext cx="732906" cy="641292"/>
          </a:xfrm>
          <a:custGeom>
            <a:avLst/>
            <a:gdLst/>
            <a:ahLst/>
            <a:cxnLst/>
            <a:rect l="l" t="t" r="r" b="b"/>
            <a:pathLst>
              <a:path w="732906" h="641292">
                <a:moveTo>
                  <a:pt x="0" y="0"/>
                </a:moveTo>
                <a:lnTo>
                  <a:pt x="732905" y="0"/>
                </a:lnTo>
                <a:lnTo>
                  <a:pt x="732905" y="641292"/>
                </a:lnTo>
                <a:lnTo>
                  <a:pt x="0" y="641292"/>
                </a:lnTo>
                <a:lnTo>
                  <a:pt x="0" y="0"/>
                </a:lnTo>
                <a:close/>
              </a:path>
            </a:pathLst>
          </a:custGeom>
          <a:blipFill>
            <a:blip r:embed="rId8"/>
            <a:stretch>
              <a:fillRect/>
            </a:stretch>
          </a:blipFill>
        </p:spPr>
      </p:sp>
      <p:sp>
        <p:nvSpPr>
          <p:cNvPr id="10" name="Freeform 10"/>
          <p:cNvSpPr/>
          <p:nvPr/>
        </p:nvSpPr>
        <p:spPr>
          <a:xfrm>
            <a:off x="532257" y="4214794"/>
            <a:ext cx="686710" cy="939090"/>
          </a:xfrm>
          <a:custGeom>
            <a:avLst/>
            <a:gdLst/>
            <a:ahLst/>
            <a:cxnLst/>
            <a:rect l="l" t="t" r="r" b="b"/>
            <a:pathLst>
              <a:path w="686710" h="939090">
                <a:moveTo>
                  <a:pt x="0" y="0"/>
                </a:moveTo>
                <a:lnTo>
                  <a:pt x="686710" y="0"/>
                </a:lnTo>
                <a:lnTo>
                  <a:pt x="686710" y="939090"/>
                </a:lnTo>
                <a:lnTo>
                  <a:pt x="0" y="93909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1" name="Freeform 11"/>
          <p:cNvSpPr/>
          <p:nvPr/>
        </p:nvSpPr>
        <p:spPr>
          <a:xfrm>
            <a:off x="551730" y="5929999"/>
            <a:ext cx="920038" cy="682951"/>
          </a:xfrm>
          <a:custGeom>
            <a:avLst/>
            <a:gdLst/>
            <a:ahLst/>
            <a:cxnLst/>
            <a:rect l="l" t="t" r="r" b="b"/>
            <a:pathLst>
              <a:path w="920038" h="682951">
                <a:moveTo>
                  <a:pt x="0" y="0"/>
                </a:moveTo>
                <a:lnTo>
                  <a:pt x="920038" y="0"/>
                </a:lnTo>
                <a:lnTo>
                  <a:pt x="920038" y="682951"/>
                </a:lnTo>
                <a:lnTo>
                  <a:pt x="0" y="682951"/>
                </a:lnTo>
                <a:lnTo>
                  <a:pt x="0" y="0"/>
                </a:lnTo>
                <a:close/>
              </a:path>
            </a:pathLst>
          </a:custGeom>
          <a:blipFill>
            <a:blip r:embed="rId11"/>
            <a:stretch>
              <a:fillRect/>
            </a:stretch>
          </a:blipFill>
        </p:spPr>
      </p:sp>
      <p:sp>
        <p:nvSpPr>
          <p:cNvPr id="12" name="Freeform 12"/>
          <p:cNvSpPr/>
          <p:nvPr/>
        </p:nvSpPr>
        <p:spPr>
          <a:xfrm>
            <a:off x="5249509" y="7317612"/>
            <a:ext cx="390122" cy="644345"/>
          </a:xfrm>
          <a:custGeom>
            <a:avLst/>
            <a:gdLst/>
            <a:ahLst/>
            <a:cxnLst/>
            <a:rect l="l" t="t" r="r" b="b"/>
            <a:pathLst>
              <a:path w="390122" h="644345">
                <a:moveTo>
                  <a:pt x="0" y="0"/>
                </a:moveTo>
                <a:lnTo>
                  <a:pt x="390121" y="0"/>
                </a:lnTo>
                <a:lnTo>
                  <a:pt x="390121" y="644346"/>
                </a:lnTo>
                <a:lnTo>
                  <a:pt x="0" y="64434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3" name="Freeform 13"/>
          <p:cNvSpPr/>
          <p:nvPr/>
        </p:nvSpPr>
        <p:spPr>
          <a:xfrm>
            <a:off x="5778055" y="7373388"/>
            <a:ext cx="642888" cy="532793"/>
          </a:xfrm>
          <a:custGeom>
            <a:avLst/>
            <a:gdLst/>
            <a:ahLst/>
            <a:cxnLst/>
            <a:rect l="l" t="t" r="r" b="b"/>
            <a:pathLst>
              <a:path w="642888" h="532793">
                <a:moveTo>
                  <a:pt x="0" y="0"/>
                </a:moveTo>
                <a:lnTo>
                  <a:pt x="642887" y="0"/>
                </a:lnTo>
                <a:lnTo>
                  <a:pt x="642887" y="532794"/>
                </a:lnTo>
                <a:lnTo>
                  <a:pt x="0" y="532794"/>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4" name="Freeform 14"/>
          <p:cNvSpPr/>
          <p:nvPr/>
        </p:nvSpPr>
        <p:spPr>
          <a:xfrm>
            <a:off x="5927559" y="9536905"/>
            <a:ext cx="524900" cy="414015"/>
          </a:xfrm>
          <a:custGeom>
            <a:avLst/>
            <a:gdLst/>
            <a:ahLst/>
            <a:cxnLst/>
            <a:rect l="l" t="t" r="r" b="b"/>
            <a:pathLst>
              <a:path w="524900" h="414015">
                <a:moveTo>
                  <a:pt x="0" y="0"/>
                </a:moveTo>
                <a:lnTo>
                  <a:pt x="524900" y="0"/>
                </a:lnTo>
                <a:lnTo>
                  <a:pt x="524900" y="414014"/>
                </a:lnTo>
                <a:lnTo>
                  <a:pt x="0" y="414014"/>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5" name="Freeform 15"/>
          <p:cNvSpPr/>
          <p:nvPr/>
        </p:nvSpPr>
        <p:spPr>
          <a:xfrm>
            <a:off x="1263650" y="9537700"/>
            <a:ext cx="450712" cy="487975"/>
          </a:xfrm>
          <a:custGeom>
            <a:avLst/>
            <a:gdLst/>
            <a:ahLst/>
            <a:cxnLst/>
            <a:rect l="l" t="t" r="r" b="b"/>
            <a:pathLst>
              <a:path w="450712" h="487975">
                <a:moveTo>
                  <a:pt x="0" y="0"/>
                </a:moveTo>
                <a:lnTo>
                  <a:pt x="450712" y="0"/>
                </a:lnTo>
                <a:lnTo>
                  <a:pt x="450712" y="487976"/>
                </a:lnTo>
                <a:lnTo>
                  <a:pt x="0" y="48797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6" name="TextBox 16"/>
          <p:cNvSpPr txBox="1"/>
          <p:nvPr/>
        </p:nvSpPr>
        <p:spPr>
          <a:xfrm>
            <a:off x="1114600" y="358164"/>
            <a:ext cx="5330801" cy="719472"/>
          </a:xfrm>
          <a:prstGeom prst="rect">
            <a:avLst/>
          </a:prstGeom>
        </p:spPr>
        <p:txBody>
          <a:bodyPr lIns="0" tIns="0" rIns="0" bIns="0" rtlCol="0" anchor="t">
            <a:spAutoFit/>
          </a:bodyPr>
          <a:lstStyle/>
          <a:p>
            <a:pPr algn="ctr">
              <a:lnSpc>
                <a:spcPts val="5926"/>
              </a:lnSpc>
            </a:pPr>
            <a:r>
              <a:rPr lang="en-US" sz="4000" b="1" dirty="0">
                <a:solidFill>
                  <a:srgbClr val="000000"/>
                </a:solidFill>
                <a:latin typeface="Canva Sans Bold"/>
                <a:ea typeface="Canva Sans Bold"/>
                <a:cs typeface="Canva Sans Bold"/>
                <a:sym typeface="Canva Sans Bold"/>
              </a:rPr>
              <a:t>General Information</a:t>
            </a:r>
          </a:p>
        </p:txBody>
      </p:sp>
      <p:sp>
        <p:nvSpPr>
          <p:cNvPr id="17" name="TextBox 17"/>
          <p:cNvSpPr txBox="1"/>
          <p:nvPr/>
        </p:nvSpPr>
        <p:spPr>
          <a:xfrm>
            <a:off x="1572447" y="1118168"/>
            <a:ext cx="5026383" cy="1140505"/>
          </a:xfrm>
          <a:prstGeom prst="rect">
            <a:avLst/>
          </a:prstGeom>
        </p:spPr>
        <p:txBody>
          <a:bodyPr lIns="0" tIns="0" rIns="0" bIns="0" rtlCol="0" anchor="t">
            <a:spAutoFit/>
          </a:bodyPr>
          <a:lstStyle/>
          <a:p>
            <a:pPr algn="ctr">
              <a:lnSpc>
                <a:spcPts val="2750"/>
              </a:lnSpc>
            </a:pPr>
            <a:r>
              <a:rPr lang="en-US" sz="1400" b="1" u="sng" dirty="0">
                <a:solidFill>
                  <a:srgbClr val="000000"/>
                </a:solidFill>
                <a:latin typeface="Arial"/>
                <a:ea typeface="Arial"/>
                <a:cs typeface="Arial"/>
                <a:sym typeface="Arial"/>
              </a:rPr>
              <a:t>Whole school - One Life</a:t>
            </a:r>
          </a:p>
          <a:p>
            <a:pPr algn="ctr">
              <a:lnSpc>
                <a:spcPts val="2050"/>
              </a:lnSpc>
            </a:pPr>
            <a:r>
              <a:rPr lang="en-US" sz="1400" dirty="0">
                <a:solidFill>
                  <a:srgbClr val="000000"/>
                </a:solidFill>
                <a:latin typeface="Arial"/>
                <a:ea typeface="Arial"/>
                <a:cs typeface="Arial"/>
                <a:sym typeface="Arial"/>
              </a:rPr>
              <a:t>We carry out daily one life routines and learning. </a:t>
            </a:r>
          </a:p>
          <a:p>
            <a:pPr algn="ctr">
              <a:lnSpc>
                <a:spcPts val="2050"/>
              </a:lnSpc>
              <a:spcBef>
                <a:spcPct val="0"/>
              </a:spcBef>
            </a:pPr>
            <a:r>
              <a:rPr lang="en-US" sz="1400" dirty="0">
                <a:solidFill>
                  <a:srgbClr val="000000"/>
                </a:solidFill>
                <a:latin typeface="Arial"/>
                <a:ea typeface="Arial"/>
                <a:cs typeface="Arial"/>
                <a:sym typeface="Arial"/>
              </a:rPr>
              <a:t>The framework explicitly teaches children how to manage their academic, personal, and social lives safely and happily.</a:t>
            </a:r>
          </a:p>
        </p:txBody>
      </p:sp>
      <p:sp>
        <p:nvSpPr>
          <p:cNvPr id="18" name="TextBox 18"/>
          <p:cNvSpPr txBox="1"/>
          <p:nvPr/>
        </p:nvSpPr>
        <p:spPr>
          <a:xfrm>
            <a:off x="960710" y="2575993"/>
            <a:ext cx="4817345" cy="1140505"/>
          </a:xfrm>
          <a:prstGeom prst="rect">
            <a:avLst/>
          </a:prstGeom>
        </p:spPr>
        <p:txBody>
          <a:bodyPr lIns="0" tIns="0" rIns="0" bIns="0" rtlCol="0" anchor="t">
            <a:spAutoFit/>
          </a:bodyPr>
          <a:lstStyle/>
          <a:p>
            <a:pPr algn="ctr">
              <a:lnSpc>
                <a:spcPts val="2750"/>
              </a:lnSpc>
            </a:pPr>
            <a:r>
              <a:rPr lang="en-US" sz="1400" b="1" u="sng" dirty="0">
                <a:solidFill>
                  <a:srgbClr val="000000"/>
                </a:solidFill>
                <a:latin typeface="Arial"/>
                <a:ea typeface="Arial"/>
                <a:cs typeface="Arial"/>
                <a:sym typeface="Arial"/>
              </a:rPr>
              <a:t>Phonics - Little </a:t>
            </a:r>
            <a:r>
              <a:rPr lang="en-US" sz="1400" b="1" u="sng" dirty="0" err="1">
                <a:solidFill>
                  <a:srgbClr val="000000"/>
                </a:solidFill>
                <a:latin typeface="Arial"/>
                <a:ea typeface="Arial"/>
                <a:cs typeface="Arial"/>
                <a:sym typeface="Arial"/>
              </a:rPr>
              <a:t>Wandle</a:t>
            </a:r>
            <a:endParaRPr lang="en-US" sz="1400" b="1" u="sng" dirty="0">
              <a:solidFill>
                <a:srgbClr val="000000"/>
              </a:solidFill>
              <a:latin typeface="Arial"/>
              <a:ea typeface="Arial"/>
              <a:cs typeface="Arial"/>
              <a:sym typeface="Arial"/>
            </a:endParaRPr>
          </a:p>
          <a:p>
            <a:pPr algn="ctr">
              <a:lnSpc>
                <a:spcPts val="2050"/>
              </a:lnSpc>
              <a:spcBef>
                <a:spcPct val="0"/>
              </a:spcBef>
            </a:pPr>
            <a:r>
              <a:rPr lang="en-US" sz="1400" dirty="0">
                <a:solidFill>
                  <a:srgbClr val="000000"/>
                </a:solidFill>
                <a:latin typeface="Arial"/>
                <a:ea typeface="Arial"/>
                <a:cs typeface="Arial"/>
                <a:sym typeface="Arial"/>
              </a:rPr>
              <a:t>In nursery we call this ‘Foundations for Phonics’ which focuses on oral blending and language development before introducing written letters. This is carried out daily.</a:t>
            </a:r>
          </a:p>
        </p:txBody>
      </p:sp>
      <p:sp>
        <p:nvSpPr>
          <p:cNvPr id="19" name="TextBox 19"/>
          <p:cNvSpPr txBox="1"/>
          <p:nvPr/>
        </p:nvSpPr>
        <p:spPr>
          <a:xfrm>
            <a:off x="1218967" y="4069819"/>
            <a:ext cx="5666563" cy="1140505"/>
          </a:xfrm>
          <a:prstGeom prst="rect">
            <a:avLst/>
          </a:prstGeom>
        </p:spPr>
        <p:txBody>
          <a:bodyPr lIns="0" tIns="0" rIns="0" bIns="0" rtlCol="0" anchor="t">
            <a:spAutoFit/>
          </a:bodyPr>
          <a:lstStyle/>
          <a:p>
            <a:pPr algn="ctr">
              <a:lnSpc>
                <a:spcPts val="2750"/>
              </a:lnSpc>
            </a:pPr>
            <a:r>
              <a:rPr lang="en-US" sz="1400" b="1" u="sng" dirty="0">
                <a:solidFill>
                  <a:srgbClr val="000000"/>
                </a:solidFill>
                <a:latin typeface="Arial"/>
                <a:ea typeface="Arial"/>
                <a:cs typeface="Arial"/>
                <a:sym typeface="Arial"/>
              </a:rPr>
              <a:t>Whole school - attendance</a:t>
            </a:r>
          </a:p>
          <a:p>
            <a:pPr algn="ctr">
              <a:lnSpc>
                <a:spcPts val="2050"/>
              </a:lnSpc>
              <a:spcBef>
                <a:spcPct val="0"/>
              </a:spcBef>
            </a:pPr>
            <a:r>
              <a:rPr lang="en-US" sz="1400" dirty="0">
                <a:solidFill>
                  <a:srgbClr val="000000"/>
                </a:solidFill>
                <a:latin typeface="Arial"/>
                <a:ea typeface="Arial"/>
                <a:cs typeface="Arial"/>
                <a:sym typeface="Arial"/>
              </a:rPr>
              <a:t>Children receive a sticker on their chart for every full week of school attended. Children can exchange their stickers for rewards of their choice from </a:t>
            </a:r>
            <a:r>
              <a:rPr lang="en-US" sz="1400" dirty="0" err="1">
                <a:solidFill>
                  <a:srgbClr val="000000"/>
                </a:solidFill>
                <a:latin typeface="Arial"/>
                <a:ea typeface="Arial"/>
                <a:cs typeface="Arial"/>
                <a:sym typeface="Arial"/>
              </a:rPr>
              <a:t>Mrs</a:t>
            </a:r>
            <a:r>
              <a:rPr lang="en-US" sz="1400" dirty="0">
                <a:solidFill>
                  <a:srgbClr val="000000"/>
                </a:solidFill>
                <a:latin typeface="Arial"/>
                <a:ea typeface="Arial"/>
                <a:cs typeface="Arial"/>
                <a:sym typeface="Arial"/>
              </a:rPr>
              <a:t> Bowen’s Attendance Emporium.</a:t>
            </a:r>
          </a:p>
        </p:txBody>
      </p:sp>
      <p:sp>
        <p:nvSpPr>
          <p:cNvPr id="20" name="TextBox 20"/>
          <p:cNvSpPr txBox="1"/>
          <p:nvPr/>
        </p:nvSpPr>
        <p:spPr>
          <a:xfrm>
            <a:off x="1314990" y="5611431"/>
            <a:ext cx="5816060" cy="1411669"/>
          </a:xfrm>
          <a:prstGeom prst="rect">
            <a:avLst/>
          </a:prstGeom>
        </p:spPr>
        <p:txBody>
          <a:bodyPr wrap="square" lIns="0" tIns="0" rIns="0" bIns="0" rtlCol="0" anchor="t">
            <a:spAutoFit/>
          </a:bodyPr>
          <a:lstStyle/>
          <a:p>
            <a:pPr algn="ctr">
              <a:lnSpc>
                <a:spcPts val="2750"/>
              </a:lnSpc>
            </a:pPr>
            <a:r>
              <a:rPr lang="en-US" sz="1400" b="1" u="sng" dirty="0">
                <a:solidFill>
                  <a:srgbClr val="000000"/>
                </a:solidFill>
                <a:latin typeface="Arial"/>
                <a:ea typeface="Arial"/>
                <a:cs typeface="Arial"/>
                <a:sym typeface="Arial"/>
              </a:rPr>
              <a:t>Whole school - ClassDojo</a:t>
            </a:r>
          </a:p>
          <a:p>
            <a:pPr algn="ctr">
              <a:lnSpc>
                <a:spcPts val="2050"/>
              </a:lnSpc>
              <a:spcBef>
                <a:spcPct val="0"/>
              </a:spcBef>
            </a:pPr>
            <a:r>
              <a:rPr lang="en-US" sz="1400" dirty="0">
                <a:solidFill>
                  <a:srgbClr val="000000"/>
                </a:solidFill>
                <a:latin typeface="Arial"/>
                <a:ea typeface="Arial"/>
                <a:cs typeface="Arial"/>
                <a:sym typeface="Arial"/>
              </a:rPr>
              <a:t> We have a school page and individual class pages to communicate with parents and </a:t>
            </a:r>
            <a:r>
              <a:rPr lang="en-US" sz="1400" dirty="0" err="1">
                <a:solidFill>
                  <a:srgbClr val="000000"/>
                </a:solidFill>
                <a:latin typeface="Arial"/>
                <a:ea typeface="Arial"/>
                <a:cs typeface="Arial"/>
                <a:sym typeface="Arial"/>
              </a:rPr>
              <a:t>carers</a:t>
            </a:r>
            <a:r>
              <a:rPr lang="en-US" sz="1400" dirty="0">
                <a:solidFill>
                  <a:srgbClr val="000000"/>
                </a:solidFill>
                <a:latin typeface="Arial"/>
                <a:ea typeface="Arial"/>
                <a:cs typeface="Arial"/>
                <a:sym typeface="Arial"/>
              </a:rPr>
              <a:t>. When your child starts nursery you will set up a login to access school information and updates on what your child is learning about. </a:t>
            </a:r>
          </a:p>
        </p:txBody>
      </p:sp>
      <p:sp>
        <p:nvSpPr>
          <p:cNvPr id="21" name="TextBox 21"/>
          <p:cNvSpPr txBox="1"/>
          <p:nvPr/>
        </p:nvSpPr>
        <p:spPr>
          <a:xfrm>
            <a:off x="958924" y="7316238"/>
            <a:ext cx="5723218" cy="2495106"/>
          </a:xfrm>
          <a:prstGeom prst="rect">
            <a:avLst/>
          </a:prstGeom>
        </p:spPr>
        <p:txBody>
          <a:bodyPr lIns="0" tIns="0" rIns="0" bIns="0" rtlCol="0" anchor="t">
            <a:spAutoFit/>
          </a:bodyPr>
          <a:lstStyle/>
          <a:p>
            <a:pPr algn="ctr">
              <a:lnSpc>
                <a:spcPts val="2428"/>
              </a:lnSpc>
            </a:pPr>
            <a:r>
              <a:rPr lang="en-US" sz="1400" u="sng">
                <a:solidFill>
                  <a:srgbClr val="000000"/>
                </a:solidFill>
                <a:latin typeface="Arial"/>
                <a:ea typeface="Arial"/>
                <a:cs typeface="Arial"/>
                <a:sym typeface="Arial"/>
              </a:rPr>
              <a:t>School Absence</a:t>
            </a:r>
          </a:p>
          <a:p>
            <a:pPr algn="ctr">
              <a:lnSpc>
                <a:spcPts val="2428"/>
              </a:lnSpc>
            </a:pPr>
            <a:endParaRPr lang="en-US" sz="1400" u="sng">
              <a:solidFill>
                <a:srgbClr val="000000"/>
              </a:solidFill>
              <a:latin typeface="Arial"/>
              <a:ea typeface="Arial"/>
              <a:cs typeface="Arial"/>
              <a:sym typeface="Arial"/>
            </a:endParaRPr>
          </a:p>
          <a:p>
            <a:pPr algn="ctr">
              <a:lnSpc>
                <a:spcPts val="1831"/>
              </a:lnSpc>
              <a:spcBef>
                <a:spcPct val="0"/>
              </a:spcBef>
            </a:pPr>
            <a:r>
              <a:rPr lang="en-US" sz="1400">
                <a:solidFill>
                  <a:srgbClr val="000000"/>
                </a:solidFill>
                <a:latin typeface="Arial"/>
                <a:ea typeface="Arial"/>
                <a:cs typeface="Arial"/>
                <a:sym typeface="Arial"/>
              </a:rPr>
              <a:t>If your child is not going to be attending school please </a:t>
            </a:r>
            <a:r>
              <a:rPr lang="en-US" sz="1400" b="1" u="sng">
                <a:solidFill>
                  <a:srgbClr val="000000"/>
                </a:solidFill>
                <a:latin typeface="Arial Bold"/>
                <a:ea typeface="Arial Bold"/>
                <a:cs typeface="Arial Bold"/>
                <a:sym typeface="Arial Bold"/>
              </a:rPr>
              <a:t>phone the school office on 01924 303700</a:t>
            </a:r>
            <a:r>
              <a:rPr lang="en-US" sz="1400">
                <a:solidFill>
                  <a:srgbClr val="000000"/>
                </a:solidFill>
                <a:latin typeface="Arial"/>
                <a:ea typeface="Arial"/>
                <a:cs typeface="Arial"/>
                <a:sym typeface="Arial"/>
              </a:rPr>
              <a:t> to let us know what is wrong. </a:t>
            </a:r>
          </a:p>
          <a:p>
            <a:pPr algn="ctr">
              <a:lnSpc>
                <a:spcPts val="1831"/>
              </a:lnSpc>
              <a:spcBef>
                <a:spcPct val="0"/>
              </a:spcBef>
            </a:pPr>
            <a:r>
              <a:rPr lang="en-US" sz="1400">
                <a:solidFill>
                  <a:srgbClr val="000000"/>
                </a:solidFill>
                <a:latin typeface="Arial"/>
                <a:ea typeface="Arial"/>
                <a:cs typeface="Arial"/>
                <a:sym typeface="Arial"/>
              </a:rPr>
              <a:t>If your child suffers from sickness or diarrhoea they must be off school for at least 48 hours to ensure they have got rid of the bug completely. </a:t>
            </a:r>
          </a:p>
          <a:p>
            <a:pPr algn="ctr">
              <a:lnSpc>
                <a:spcPts val="2111"/>
              </a:lnSpc>
              <a:spcBef>
                <a:spcPct val="0"/>
              </a:spcBef>
            </a:pPr>
            <a:endParaRPr lang="en-US" sz="1400">
              <a:solidFill>
                <a:srgbClr val="000000"/>
              </a:solidFill>
              <a:latin typeface="Arial"/>
              <a:ea typeface="Arial"/>
              <a:cs typeface="Arial"/>
              <a:sym typeface="Arial"/>
            </a:endParaRPr>
          </a:p>
          <a:p>
            <a:pPr algn="ctr">
              <a:lnSpc>
                <a:spcPts val="1820"/>
              </a:lnSpc>
              <a:spcBef>
                <a:spcPct val="0"/>
              </a:spcBef>
            </a:pPr>
            <a:r>
              <a:rPr lang="en-US" sz="1400" u="sng">
                <a:solidFill>
                  <a:srgbClr val="000000"/>
                </a:solidFill>
                <a:latin typeface="Arial"/>
                <a:ea typeface="Arial"/>
                <a:cs typeface="Arial"/>
                <a:sym typeface="Arial"/>
              </a:rPr>
              <a:t>Head Lice</a:t>
            </a:r>
          </a:p>
          <a:p>
            <a:pPr algn="ctr">
              <a:lnSpc>
                <a:spcPts val="1820"/>
              </a:lnSpc>
              <a:spcBef>
                <a:spcPct val="0"/>
              </a:spcBef>
            </a:pPr>
            <a:r>
              <a:rPr lang="en-US" sz="1400">
                <a:solidFill>
                  <a:srgbClr val="000000"/>
                </a:solidFill>
                <a:latin typeface="Arial"/>
                <a:ea typeface="Arial"/>
                <a:cs typeface="Arial"/>
                <a:sym typeface="Arial"/>
              </a:rPr>
              <a:t>Please check your child’s hair regularly for head lice and inform a member of staff if you have any unwelcome visitors!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3243" y="153243"/>
            <a:ext cx="7253514" cy="10385514"/>
          </a:xfrm>
          <a:custGeom>
            <a:avLst/>
            <a:gdLst/>
            <a:ahLst/>
            <a:cxnLst/>
            <a:rect l="l" t="t" r="r" b="b"/>
            <a:pathLst>
              <a:path w="7253514" h="10385514">
                <a:moveTo>
                  <a:pt x="0" y="0"/>
                </a:moveTo>
                <a:lnTo>
                  <a:pt x="7253514" y="0"/>
                </a:lnTo>
                <a:lnTo>
                  <a:pt x="7253514" y="10385514"/>
                </a:lnTo>
                <a:lnTo>
                  <a:pt x="0" y="10385514"/>
                </a:lnTo>
                <a:lnTo>
                  <a:pt x="0" y="0"/>
                </a:lnTo>
                <a:close/>
              </a:path>
            </a:pathLst>
          </a:custGeom>
          <a:blipFill>
            <a:blip r:embed="rId2"/>
            <a:stretch>
              <a:fillRect l="-3692" r="-3692"/>
            </a:stretch>
          </a:blipFill>
        </p:spPr>
      </p:sp>
      <p:sp>
        <p:nvSpPr>
          <p:cNvPr id="3" name="Freeform 3"/>
          <p:cNvSpPr/>
          <p:nvPr/>
        </p:nvSpPr>
        <p:spPr>
          <a:xfrm>
            <a:off x="1337017" y="4611622"/>
            <a:ext cx="4967029" cy="827973"/>
          </a:xfrm>
          <a:custGeom>
            <a:avLst/>
            <a:gdLst/>
            <a:ahLst/>
            <a:cxnLst/>
            <a:rect l="l" t="t" r="r" b="b"/>
            <a:pathLst>
              <a:path w="5474699" h="1156530">
                <a:moveTo>
                  <a:pt x="0" y="0"/>
                </a:moveTo>
                <a:lnTo>
                  <a:pt x="5474700" y="0"/>
                </a:lnTo>
                <a:lnTo>
                  <a:pt x="5474700" y="1156530"/>
                </a:lnTo>
                <a:lnTo>
                  <a:pt x="0" y="115653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533714" y="1182244"/>
            <a:ext cx="6573636" cy="3214677"/>
          </a:xfrm>
          <a:custGeom>
            <a:avLst/>
            <a:gdLst/>
            <a:ahLst/>
            <a:cxnLst/>
            <a:rect l="l" t="t" r="r" b="b"/>
            <a:pathLst>
              <a:path w="7172448" h="3586224">
                <a:moveTo>
                  <a:pt x="0" y="0"/>
                </a:moveTo>
                <a:lnTo>
                  <a:pt x="7172447" y="0"/>
                </a:lnTo>
                <a:lnTo>
                  <a:pt x="7172447" y="3586224"/>
                </a:lnTo>
                <a:lnTo>
                  <a:pt x="0" y="35862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590853" y="1830820"/>
            <a:ext cx="661856" cy="594843"/>
          </a:xfrm>
          <a:custGeom>
            <a:avLst/>
            <a:gdLst/>
            <a:ahLst/>
            <a:cxnLst/>
            <a:rect l="l" t="t" r="r" b="b"/>
            <a:pathLst>
              <a:path w="661856" h="594843">
                <a:moveTo>
                  <a:pt x="0" y="0"/>
                </a:moveTo>
                <a:lnTo>
                  <a:pt x="661856" y="0"/>
                </a:lnTo>
                <a:lnTo>
                  <a:pt x="661856" y="594843"/>
                </a:lnTo>
                <a:lnTo>
                  <a:pt x="0" y="59484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5737307" y="1735440"/>
            <a:ext cx="928465" cy="702151"/>
          </a:xfrm>
          <a:custGeom>
            <a:avLst/>
            <a:gdLst/>
            <a:ahLst/>
            <a:cxnLst/>
            <a:rect l="l" t="t" r="r" b="b"/>
            <a:pathLst>
              <a:path w="928465" h="702151">
                <a:moveTo>
                  <a:pt x="0" y="0"/>
                </a:moveTo>
                <a:lnTo>
                  <a:pt x="928465" y="0"/>
                </a:lnTo>
                <a:lnTo>
                  <a:pt x="928465" y="702151"/>
                </a:lnTo>
                <a:lnTo>
                  <a:pt x="0" y="70215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817971" y="5611049"/>
            <a:ext cx="5920557" cy="1250718"/>
          </a:xfrm>
          <a:custGeom>
            <a:avLst/>
            <a:gdLst/>
            <a:ahLst/>
            <a:cxnLst/>
            <a:rect l="l" t="t" r="r" b="b"/>
            <a:pathLst>
              <a:path w="5920557" h="1250718">
                <a:moveTo>
                  <a:pt x="0" y="0"/>
                </a:moveTo>
                <a:lnTo>
                  <a:pt x="5920556" y="0"/>
                </a:lnTo>
                <a:lnTo>
                  <a:pt x="5920556" y="1250718"/>
                </a:lnTo>
                <a:lnTo>
                  <a:pt x="0" y="12507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9" name="TextBox 9"/>
          <p:cNvSpPr txBox="1"/>
          <p:nvPr/>
        </p:nvSpPr>
        <p:spPr>
          <a:xfrm>
            <a:off x="1607785" y="358164"/>
            <a:ext cx="4344430" cy="719472"/>
          </a:xfrm>
          <a:prstGeom prst="rect">
            <a:avLst/>
          </a:prstGeom>
        </p:spPr>
        <p:txBody>
          <a:bodyPr lIns="0" tIns="0" rIns="0" bIns="0" rtlCol="0" anchor="t">
            <a:spAutoFit/>
          </a:bodyPr>
          <a:lstStyle/>
          <a:p>
            <a:pPr algn="ctr">
              <a:lnSpc>
                <a:spcPts val="5926"/>
              </a:lnSpc>
            </a:pPr>
            <a:r>
              <a:rPr lang="en-US" sz="4233" b="1">
                <a:solidFill>
                  <a:srgbClr val="000000"/>
                </a:solidFill>
                <a:latin typeface="Canva Sans Bold"/>
                <a:ea typeface="Canva Sans Bold"/>
                <a:cs typeface="Canva Sans Bold"/>
                <a:sym typeface="Canva Sans Bold"/>
              </a:rPr>
              <a:t>Starting Nursery</a:t>
            </a:r>
          </a:p>
        </p:txBody>
      </p:sp>
      <p:sp>
        <p:nvSpPr>
          <p:cNvPr id="10" name="TextBox 10"/>
          <p:cNvSpPr txBox="1"/>
          <p:nvPr/>
        </p:nvSpPr>
        <p:spPr>
          <a:xfrm>
            <a:off x="973891" y="4624886"/>
            <a:ext cx="5693280" cy="613671"/>
          </a:xfrm>
          <a:prstGeom prst="rect">
            <a:avLst/>
          </a:prstGeom>
        </p:spPr>
        <p:txBody>
          <a:bodyPr lIns="0" tIns="0" rIns="0" bIns="0" rtlCol="0" anchor="t">
            <a:spAutoFit/>
          </a:bodyPr>
          <a:lstStyle/>
          <a:p>
            <a:pPr algn="ctr">
              <a:lnSpc>
                <a:spcPts val="2750"/>
              </a:lnSpc>
            </a:pPr>
            <a:r>
              <a:rPr lang="en-US" sz="1600" b="1" u="sng" dirty="0">
                <a:solidFill>
                  <a:srgbClr val="000000"/>
                </a:solidFill>
                <a:latin typeface="Arial Bold"/>
                <a:ea typeface="Arial Bold"/>
                <a:cs typeface="Arial Bold"/>
                <a:sym typeface="Arial Bold"/>
              </a:rPr>
              <a:t>Visit day and time </a:t>
            </a:r>
          </a:p>
          <a:p>
            <a:pPr algn="ctr">
              <a:lnSpc>
                <a:spcPts val="2050"/>
              </a:lnSpc>
              <a:spcBef>
                <a:spcPct val="0"/>
              </a:spcBef>
            </a:pPr>
            <a:r>
              <a:rPr lang="en-US" sz="1464" dirty="0">
                <a:solidFill>
                  <a:srgbClr val="000000"/>
                </a:solidFill>
                <a:latin typeface="Arial"/>
                <a:ea typeface="Arial"/>
                <a:cs typeface="Arial"/>
                <a:sym typeface="Arial"/>
              </a:rPr>
              <a:t> </a:t>
            </a:r>
          </a:p>
        </p:txBody>
      </p:sp>
      <p:sp>
        <p:nvSpPr>
          <p:cNvPr id="11" name="TextBox 11"/>
          <p:cNvSpPr txBox="1"/>
          <p:nvPr/>
        </p:nvSpPr>
        <p:spPr>
          <a:xfrm>
            <a:off x="890728" y="1356856"/>
            <a:ext cx="5920556" cy="2923044"/>
          </a:xfrm>
          <a:prstGeom prst="rect">
            <a:avLst/>
          </a:prstGeom>
        </p:spPr>
        <p:txBody>
          <a:bodyPr wrap="square" lIns="0" tIns="0" rIns="0" bIns="0" rtlCol="0" anchor="t">
            <a:spAutoFit/>
          </a:bodyPr>
          <a:lstStyle/>
          <a:p>
            <a:pPr algn="ctr">
              <a:lnSpc>
                <a:spcPts val="2908"/>
              </a:lnSpc>
              <a:spcBef>
                <a:spcPct val="0"/>
              </a:spcBef>
            </a:pPr>
            <a:r>
              <a:rPr lang="en-US" sz="1400" dirty="0">
                <a:solidFill>
                  <a:srgbClr val="000000"/>
                </a:solidFill>
                <a:latin typeface="Arial"/>
                <a:ea typeface="Arial"/>
                <a:cs typeface="Arial"/>
                <a:sym typeface="Arial"/>
              </a:rPr>
              <a:t>After a home visit your child will be given a visit date to attend Nursery with a parent. </a:t>
            </a:r>
          </a:p>
          <a:p>
            <a:pPr algn="l">
              <a:lnSpc>
                <a:spcPts val="2908"/>
              </a:lnSpc>
              <a:spcBef>
                <a:spcPct val="0"/>
              </a:spcBef>
            </a:pPr>
            <a:endParaRPr lang="en-US" sz="1400" dirty="0">
              <a:solidFill>
                <a:srgbClr val="000000"/>
              </a:solidFill>
              <a:latin typeface="Arial"/>
              <a:ea typeface="Arial"/>
              <a:cs typeface="Arial"/>
              <a:sym typeface="Arial"/>
            </a:endParaRPr>
          </a:p>
          <a:p>
            <a:pPr algn="ctr">
              <a:lnSpc>
                <a:spcPts val="2908"/>
              </a:lnSpc>
              <a:spcBef>
                <a:spcPct val="0"/>
              </a:spcBef>
            </a:pPr>
            <a:r>
              <a:rPr lang="en-US" sz="1400" dirty="0">
                <a:solidFill>
                  <a:srgbClr val="000000"/>
                </a:solidFill>
                <a:latin typeface="Arial"/>
                <a:ea typeface="Arial"/>
                <a:cs typeface="Arial"/>
                <a:sym typeface="Arial"/>
              </a:rPr>
              <a:t>The visit will last one hour and is a chance for you to explore our classroom, meet the staff and other children joining nursery with your child. </a:t>
            </a:r>
          </a:p>
          <a:p>
            <a:pPr algn="l">
              <a:lnSpc>
                <a:spcPts val="2908"/>
              </a:lnSpc>
              <a:spcBef>
                <a:spcPct val="0"/>
              </a:spcBef>
            </a:pPr>
            <a:endParaRPr lang="en-US" sz="1400" dirty="0">
              <a:solidFill>
                <a:srgbClr val="000000"/>
              </a:solidFill>
              <a:latin typeface="Arial"/>
              <a:ea typeface="Arial"/>
              <a:cs typeface="Arial"/>
              <a:sym typeface="Arial"/>
            </a:endParaRPr>
          </a:p>
          <a:p>
            <a:pPr algn="ctr">
              <a:lnSpc>
                <a:spcPts val="2908"/>
              </a:lnSpc>
              <a:spcBef>
                <a:spcPct val="0"/>
              </a:spcBef>
            </a:pPr>
            <a:r>
              <a:rPr lang="en-US" sz="1400" dirty="0">
                <a:solidFill>
                  <a:srgbClr val="000000"/>
                </a:solidFill>
                <a:latin typeface="Arial"/>
                <a:ea typeface="Arial"/>
                <a:cs typeface="Arial"/>
                <a:sym typeface="Arial"/>
              </a:rPr>
              <a:t>If your child requires any further visits to support them settling in we will arrange this. </a:t>
            </a:r>
          </a:p>
        </p:txBody>
      </p:sp>
      <p:sp>
        <p:nvSpPr>
          <p:cNvPr id="12" name="TextBox 12"/>
          <p:cNvSpPr txBox="1"/>
          <p:nvPr/>
        </p:nvSpPr>
        <p:spPr>
          <a:xfrm>
            <a:off x="1149956" y="5771872"/>
            <a:ext cx="5256585" cy="693046"/>
          </a:xfrm>
          <a:prstGeom prst="rect">
            <a:avLst/>
          </a:prstGeom>
        </p:spPr>
        <p:txBody>
          <a:bodyPr lIns="0" tIns="0" rIns="0" bIns="0" rtlCol="0" anchor="t">
            <a:spAutoFit/>
          </a:bodyPr>
          <a:lstStyle/>
          <a:p>
            <a:pPr algn="ctr">
              <a:lnSpc>
                <a:spcPts val="2750"/>
              </a:lnSpc>
              <a:spcBef>
                <a:spcPct val="0"/>
              </a:spcBef>
            </a:pPr>
            <a:r>
              <a:rPr lang="en-US" b="1" dirty="0">
                <a:solidFill>
                  <a:srgbClr val="000000"/>
                </a:solidFill>
                <a:latin typeface="Arial Bold"/>
                <a:ea typeface="Arial Bold"/>
                <a:cs typeface="Arial Bold"/>
                <a:sym typeface="Arial Bold"/>
              </a:rPr>
              <a:t>Your child’s start date will be confirmed after forms and visits have been completed</a:t>
            </a:r>
            <a:r>
              <a:rPr lang="en-US" sz="1964" b="1" dirty="0">
                <a:solidFill>
                  <a:srgbClr val="000000"/>
                </a:solidFill>
                <a:latin typeface="Arial Bold"/>
                <a:ea typeface="Arial Bold"/>
                <a:cs typeface="Arial Bold"/>
                <a:sym typeface="Arial Bold"/>
              </a:rPr>
              <a:t>.</a:t>
            </a:r>
          </a:p>
        </p:txBody>
      </p:sp>
      <p:pic>
        <p:nvPicPr>
          <p:cNvPr id="14" name="Picture 13">
            <a:extLst>
              <a:ext uri="{FF2B5EF4-FFF2-40B4-BE49-F238E27FC236}">
                <a16:creationId xmlns:a16="http://schemas.microsoft.com/office/drawing/2014/main" id="{E31B7B6C-2C50-451F-93BC-303C5F111354}"/>
              </a:ext>
            </a:extLst>
          </p:cNvPr>
          <p:cNvPicPr>
            <a:picLocks noChangeAspect="1"/>
          </p:cNvPicPr>
          <p:nvPr/>
        </p:nvPicPr>
        <p:blipFill>
          <a:blip r:embed="rId11"/>
          <a:stretch>
            <a:fillRect/>
          </a:stretch>
        </p:blipFill>
        <p:spPr>
          <a:xfrm>
            <a:off x="2585976" y="7033221"/>
            <a:ext cx="2530059" cy="301778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783</Words>
  <Application>Microsoft Office PowerPoint</Application>
  <PresentationFormat>Custom</PresentationFormat>
  <Paragraphs>89</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Canva Sans Bold</vt:lpstr>
      <vt:lpstr>Canva Sans</vt:lpstr>
      <vt:lpstr>Arial</vt:lpstr>
      <vt:lpstr>Calibri</vt:lpstr>
      <vt:lpstr>Arial Bold</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Pinders Primary School Eastmoor Road Wakefield WF1 3SQ 01924 303700</dc:title>
  <dc:creator>Hannah Edwards</dc:creator>
  <cp:lastModifiedBy>Head Teacher</cp:lastModifiedBy>
  <cp:revision>6</cp:revision>
  <cp:lastPrinted>2026-06-03T08:36:01Z</cp:lastPrinted>
  <dcterms:created xsi:type="dcterms:W3CDTF">2006-08-16T00:00:00Z</dcterms:created>
  <dcterms:modified xsi:type="dcterms:W3CDTF">2026-08-05T09:33:22Z</dcterms:modified>
  <dc:identifier>DAHJjPh1QUQ</dc:identifier>
</cp:coreProperties>
</file>